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65" r:id="rId8"/>
    <p:sldId id="264" r:id="rId9"/>
    <p:sldId id="269" r:id="rId10"/>
    <p:sldId id="263" r:id="rId11"/>
    <p:sldId id="271" r:id="rId12"/>
    <p:sldId id="272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7EACD-BC6F-4870-B88E-E82BF54C8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EB81BB-7EF8-42C8-8C8D-BB248A236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E024C-3146-4673-A71E-62087F4C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89426-C26F-4FAA-A1FC-BEBE3ECE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ECE917-3344-41DD-8E4A-B5B1F244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0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5BB6D-2490-4B00-926D-D308EF6E3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CD5496-D538-44CE-8E7D-759776FFB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81C86-67C3-415A-8E56-20BD0A63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909BB-FCF7-4D0F-BD30-2C89CD4D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6F2FF-27A8-4278-91BC-B74ACFD7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7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6CEFA2-C9DA-4630-BE32-472F74178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9B402-3EEC-480F-BF4E-EB6B5D98C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C0F3F-CEFF-4C0A-AFFD-2D695E21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A9182-52A2-4C0B-AD8D-48900950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56F88-CB0E-4B67-95B6-3C8E0193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1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5F1F0-53E5-4914-8E21-CE338580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2E77BF-7A7F-457F-82A9-1FE3CC46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7B081-728A-4DA6-B806-ABAB9354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ABF720-7B13-4FFA-B1DB-60926A98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E2702-BFEF-44C0-B80D-3E4CF278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1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05595-6538-4826-AFBF-E92FB621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F78DFF-EE20-482D-BFA6-612085DE1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FCCAC9-0ECC-4E10-80AC-0E2ABA3F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A40F4-0523-46B9-A6B2-E4F9C9B1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BCB60-974B-4DD0-83F0-4248446B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4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DC23C-CE93-41E0-B137-E2ADE4E4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CCBB9-B3A4-416E-A390-4637C398E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479CC3-82F1-4BC5-81B1-BBE5F0456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70C6AC-DB22-4291-A1EE-8BA6C737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A351BE-F8DA-4838-B5BC-F11BF709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59C729-6796-4162-ABBE-A50EA3AC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1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A4830-C951-4900-B040-8B1BDD5E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9B7A0A-33E7-4DA9-B83E-932ED4942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214C5-4419-40E9-9294-15AC7BFAA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901C36-E9E0-429D-96D3-DD2B8BA95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CDAE8F-5401-494B-BB7C-57B7B1862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1AD59B-1246-48DC-8D99-EAC5F758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4C96AF-166C-41AE-9C6B-91EC7F3F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4B2B99-B808-4FCD-8543-32B9B347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1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4698A-BF3F-4381-8473-2B673AA3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495E72-27FD-4165-9811-F3816CD1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375A56-9A50-48D9-BFFB-F9838E4E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33B764-AFDF-4BD9-AB8E-AD5B4FD5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5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5C5A82-0C50-4AB6-B51A-4DF1D17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D6F2C5-A0E4-4F55-AB71-F22CA3B8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6E9DD8-AB88-4079-8324-56961F99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5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D4763-4891-4E42-B811-50F4C6B8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BF672-54F3-42AD-9198-7FB5B69B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39AA80-0495-4A5A-9389-5043E7C64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00E4C-1647-4B42-A081-DC642042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403461-856D-4C0B-AF05-05D1693F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5755-3B94-4591-B03A-DA03A973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7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F30CF-CBCE-4309-AB85-1F18248A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02CBE2-EDF3-4024-8168-23B26AED8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1A853C-A276-4489-B853-CA65B3646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BF431-3B26-46A2-B1CF-8F61C67D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95D8DF-4316-4523-96E0-6CA7396D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082975-CA75-462C-BB14-892BFEB6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1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B1DEE-CABB-4CF2-8E3C-39D8848F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EDA16-F69C-42ED-841A-6C85B4CD3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C26DA-EA66-4F2F-A98C-0B26D140A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9FD4-C1B6-4404-AC5B-FCF4A0E770F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6B949-2D24-4D36-8DC9-B0A2953A3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E0B4B-9359-494C-9C82-E8A27891B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CAF74-572C-4431-8930-C1E51719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6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FF87B23-FEC3-4D5A-A1EA-52CD890E4D5B}"/>
              </a:ext>
            </a:extLst>
          </p:cNvPr>
          <p:cNvSpPr txBox="1">
            <a:spLocks/>
          </p:cNvSpPr>
          <p:nvPr/>
        </p:nvSpPr>
        <p:spPr>
          <a:xfrm>
            <a:off x="2776756" y="2001838"/>
            <a:ext cx="9076887" cy="27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ЧТО ТАКОЕ АЛГОРИТМ</a:t>
            </a:r>
          </a:p>
        </p:txBody>
      </p:sp>
    </p:spTree>
    <p:extLst>
      <p:ext uri="{BB962C8B-B14F-4D97-AF65-F5344CB8AC3E}">
        <p14:creationId xmlns:p14="http://schemas.microsoft.com/office/powerpoint/2010/main" val="1287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E9420-4DF6-4AFC-971D-6D528DE6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EA6DB-AAD5-4AF2-A2D2-9CFEDA2A0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.ytimg.com/vi/pK5BOCVTP4Q/maxresdefault.jpg">
            <a:extLst>
              <a:ext uri="{FF2B5EF4-FFF2-40B4-BE49-F238E27FC236}">
                <a16:creationId xmlns:a16="http://schemas.microsoft.com/office/drawing/2014/main" id="{6C2147EB-0F71-47BE-A83C-0D6EA7374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4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11A61ED-18EF-47B2-B374-6EF4BF96169C}"/>
              </a:ext>
            </a:extLst>
          </p:cNvPr>
          <p:cNvSpPr txBox="1">
            <a:spLocks noChangeArrowheads="1"/>
          </p:cNvSpPr>
          <p:nvPr/>
        </p:nvSpPr>
        <p:spPr>
          <a:xfrm>
            <a:off x="2771776" y="273050"/>
            <a:ext cx="7643812" cy="6334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Давайте обсудим</a:t>
            </a: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82A738D4-E491-472E-AEE3-AFD01FD1B8E8}"/>
              </a:ext>
            </a:extLst>
          </p:cNvPr>
          <p:cNvSpPr txBox="1">
            <a:spLocks/>
          </p:cNvSpPr>
          <p:nvPr/>
        </p:nvSpPr>
        <p:spPr>
          <a:xfrm>
            <a:off x="3367088" y="1462088"/>
            <a:ext cx="7891462" cy="507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buFontTx/>
              <a:buAutoNum type="arabicPeriod"/>
              <a:defRPr/>
            </a:pPr>
            <a:r>
              <a:rPr lang="ru-RU" sz="3200" dirty="0">
                <a:solidFill>
                  <a:schemeClr val="accent1"/>
                </a:solidFill>
              </a:rPr>
              <a:t>Приведите примеры правил или предписаний, которым вы следуете в повседневной жизни.</a:t>
            </a:r>
          </a:p>
          <a:p>
            <a:pPr marL="609600" indent="-609600" algn="l">
              <a:buFontTx/>
              <a:buAutoNum type="arabicPeriod"/>
              <a:defRPr/>
            </a:pPr>
            <a:r>
              <a:rPr lang="ru-RU" sz="3200" dirty="0">
                <a:solidFill>
                  <a:schemeClr val="accent1"/>
                </a:solidFill>
              </a:rPr>
              <a:t>Можно ли считать хорошо поставленной задачу: «Иди туда, не знаю куда. Принеси то, не знаю что»?</a:t>
            </a:r>
          </a:p>
          <a:p>
            <a:pPr marL="609600" indent="-609600" algn="l">
              <a:buFontTx/>
              <a:buAutoNum type="arabicPeriod"/>
              <a:defRPr/>
            </a:pPr>
            <a:r>
              <a:rPr lang="ru-RU" sz="3200" dirty="0">
                <a:solidFill>
                  <a:schemeClr val="accent1"/>
                </a:solidFill>
              </a:rPr>
              <a:t>Что такое алгоритм?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1"/>
                </a:solidFill>
              </a:rPr>
              <a:t>Приведите 2-3 примера алгоритмов, изученных вами в школе.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D39987B-ACD1-4D84-8295-72F4335E5820}"/>
              </a:ext>
            </a:extLst>
          </p:cNvPr>
          <p:cNvSpPr/>
          <p:nvPr/>
        </p:nvSpPr>
        <p:spPr>
          <a:xfrm>
            <a:off x="10758487" y="1222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83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3502"/>
            <a:ext cx="12304891" cy="6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11A61ED-18EF-47B2-B374-6EF4BF96169C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73582"/>
            <a:ext cx="8762999" cy="9037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Домашнее задание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854BD3-DAC0-4F90-ADA4-7FABE2800832}"/>
              </a:ext>
            </a:extLst>
          </p:cNvPr>
          <p:cNvSpPr/>
          <p:nvPr/>
        </p:nvSpPr>
        <p:spPr>
          <a:xfrm>
            <a:off x="2705100" y="2039938"/>
            <a:ext cx="9782175" cy="3672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оценку «5» -  выучить определения из пр.14+ рабочая тетрадь №163, №164,  №165</a:t>
            </a:r>
            <a:endParaRPr lang="ru-RU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2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оценку «4» - рабочая тетрадь №161, №162, №163, №164,  </a:t>
            </a:r>
            <a:endParaRPr lang="ru-RU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на оценку «3» - рабочая тетрадь №161, №162, №163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1"/>
            <a:ext cx="12304891" cy="6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11A61ED-18EF-47B2-B374-6EF4BF96169C}"/>
              </a:ext>
            </a:extLst>
          </p:cNvPr>
          <p:cNvSpPr txBox="1">
            <a:spLocks noChangeArrowheads="1"/>
          </p:cNvSpPr>
          <p:nvPr/>
        </p:nvSpPr>
        <p:spPr>
          <a:xfrm>
            <a:off x="3161596" y="2804080"/>
            <a:ext cx="8762999" cy="9037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241068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e04.alicdn.com/kf/Hc521242e342248f09cf0e7990ac8ef53C.jpg">
            <a:extLst>
              <a:ext uri="{FF2B5EF4-FFF2-40B4-BE49-F238E27FC236}">
                <a16:creationId xmlns:a16="http://schemas.microsoft.com/office/drawing/2014/main" id="{FBB7BDBA-531E-434A-A95D-261AD474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57" y="364091"/>
            <a:ext cx="6291743" cy="6291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AA5E9F-73B9-4962-9464-2FED25FF650B}"/>
              </a:ext>
            </a:extLst>
          </p:cNvPr>
          <p:cNvSpPr/>
          <p:nvPr/>
        </p:nvSpPr>
        <p:spPr>
          <a:xfrm>
            <a:off x="2398815" y="84604"/>
            <a:ext cx="7824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accent1"/>
                </a:solidFill>
                <a:effectLst/>
                <a:latin typeface="Merriweather"/>
              </a:rPr>
              <a:t>Кубик Рубика изобрел венгерский скульптор и преподаватель архитектуры </a:t>
            </a:r>
            <a:r>
              <a:rPr lang="ru-RU" sz="2400" b="1" i="0" dirty="0">
                <a:solidFill>
                  <a:schemeClr val="accent1"/>
                </a:solidFill>
                <a:effectLst/>
                <a:latin typeface="Merriweather"/>
              </a:rPr>
              <a:t>Эрнё Рубик в</a:t>
            </a:r>
            <a:r>
              <a:rPr lang="ru-RU" sz="2400" b="0" i="0" dirty="0">
                <a:solidFill>
                  <a:schemeClr val="accent1"/>
                </a:solidFill>
                <a:effectLst/>
                <a:latin typeface="Merriweather"/>
              </a:rPr>
              <a:t> 1974 году . Он был сделан для практического пособия по геометрии и назывался «Волшебный куб», но позже был назван в честь его изобретателя. 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3EBAA7-4C02-4EDF-BBBC-F8ACBC45C8EB}"/>
              </a:ext>
            </a:extLst>
          </p:cNvPr>
          <p:cNvSpPr/>
          <p:nvPr/>
        </p:nvSpPr>
        <p:spPr>
          <a:xfrm>
            <a:off x="5870677" y="2134542"/>
            <a:ext cx="6523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effectLst/>
              </a:rPr>
              <a:t>Эрнё Рубик потратил </a:t>
            </a:r>
            <a:r>
              <a:rPr lang="ru-RU" sz="2400" b="1" dirty="0">
                <a:solidFill>
                  <a:schemeClr val="accent2"/>
                </a:solidFill>
                <a:effectLst/>
              </a:rPr>
              <a:t>целый месяц</a:t>
            </a:r>
            <a:r>
              <a:rPr lang="ru-RU" sz="2400" dirty="0">
                <a:solidFill>
                  <a:schemeClr val="accent2"/>
                </a:solidFill>
                <a:effectLst/>
              </a:rPr>
              <a:t>, когда сам впервые пытался собрать кубик Рубика.</a:t>
            </a:r>
          </a:p>
          <a:p>
            <a:br>
              <a:rPr lang="ru-RU" sz="2400" dirty="0">
                <a:solidFill>
                  <a:schemeClr val="accent2"/>
                </a:solidFill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A6D132-987E-4F75-AB79-94140DE7F294}"/>
              </a:ext>
            </a:extLst>
          </p:cNvPr>
          <p:cNvSpPr/>
          <p:nvPr/>
        </p:nvSpPr>
        <p:spPr>
          <a:xfrm>
            <a:off x="2398815" y="3578226"/>
            <a:ext cx="6943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accent1"/>
                </a:solidFill>
                <a:effectLst/>
                <a:latin typeface="Merriweather"/>
              </a:rPr>
              <a:t> Стандартный Кубик Рубика 3х3 имеет </a:t>
            </a:r>
            <a:r>
              <a:rPr lang="ru-RU" sz="2400" b="1" i="0" dirty="0">
                <a:solidFill>
                  <a:schemeClr val="accent1"/>
                </a:solidFill>
                <a:effectLst/>
                <a:latin typeface="Merriweather"/>
              </a:rPr>
              <a:t>43 252 003 274 489 856 000</a:t>
            </a:r>
            <a:r>
              <a:rPr lang="ru-RU" sz="2400" b="0" i="0" dirty="0">
                <a:solidFill>
                  <a:schemeClr val="accent1"/>
                </a:solidFill>
                <a:effectLst/>
                <a:latin typeface="Merriweather"/>
              </a:rPr>
              <a:t> возможных перестановок. В рамках человеческого мышления такая величина – практически бесконечность.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72D4EC-9E27-44DE-B5C1-4DA5F9D7018C}"/>
              </a:ext>
            </a:extLst>
          </p:cNvPr>
          <p:cNvSpPr/>
          <p:nvPr/>
        </p:nvSpPr>
        <p:spPr>
          <a:xfrm>
            <a:off x="5705475" y="5347821"/>
            <a:ext cx="6410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accent2"/>
                </a:solidFill>
                <a:effectLst/>
                <a:latin typeface="Merriweather"/>
              </a:rPr>
              <a:t>Рекордсмены по игре в кубик Рубика – это традиционно </a:t>
            </a:r>
            <a:r>
              <a:rPr lang="ru-RU" sz="2400" b="1" i="0" dirty="0">
                <a:solidFill>
                  <a:schemeClr val="accent2"/>
                </a:solidFill>
                <a:effectLst/>
                <a:latin typeface="Merriweather"/>
              </a:rPr>
              <a:t>подростки и дети</a:t>
            </a:r>
            <a:r>
              <a:rPr lang="ru-RU" sz="2400" b="0" i="0" dirty="0">
                <a:solidFill>
                  <a:schemeClr val="accent2"/>
                </a:solidFill>
                <a:effectLst/>
                <a:latin typeface="Merriweather"/>
              </a:rPr>
              <a:t>. Считается, что причиной тому более гибкие нейронные связи.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6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D3514C6-BA94-426D-9056-3A1D572606D8}"/>
              </a:ext>
            </a:extLst>
          </p:cNvPr>
          <p:cNvSpPr txBox="1">
            <a:spLocks/>
          </p:cNvSpPr>
          <p:nvPr/>
        </p:nvSpPr>
        <p:spPr>
          <a:xfrm>
            <a:off x="3137483" y="211136"/>
            <a:ext cx="7923423" cy="1095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6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Жизненные задачи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CDA3DC-9AE4-4BED-B255-99EDC87E7345}"/>
              </a:ext>
            </a:extLst>
          </p:cNvPr>
          <p:cNvGrpSpPr>
            <a:grpSpLocks/>
          </p:cNvGrpSpPr>
          <p:nvPr/>
        </p:nvGrpSpPr>
        <p:grpSpPr bwMode="auto">
          <a:xfrm>
            <a:off x="9775031" y="699843"/>
            <a:ext cx="2000250" cy="2128838"/>
            <a:chOff x="6858016" y="428604"/>
            <a:chExt cx="2000264" cy="2128879"/>
          </a:xfrm>
        </p:grpSpPr>
        <p:pic>
          <p:nvPicPr>
            <p:cNvPr id="13" name="Picture 2" descr="http://lenagold.narod.ru/fon/clipart/p/pugo/pugo32.png">
              <a:extLst>
                <a:ext uri="{FF2B5EF4-FFF2-40B4-BE49-F238E27FC236}">
                  <a16:creationId xmlns:a16="http://schemas.microsoft.com/office/drawing/2014/main" id="{077DA881-B2FE-42C8-88A8-FB095CB6B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9" t="-507" b="47153"/>
            <a:stretch>
              <a:fillRect/>
            </a:stretch>
          </p:blipFill>
          <p:spPr bwMode="auto">
            <a:xfrm>
              <a:off x="7429520" y="428604"/>
              <a:ext cx="1428760" cy="15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http://lenagold.narod.ru/fon/clipart/p/pugo/pugo32.png">
              <a:extLst>
                <a:ext uri="{FF2B5EF4-FFF2-40B4-BE49-F238E27FC236}">
                  <a16:creationId xmlns:a16="http://schemas.microsoft.com/office/drawing/2014/main" id="{3E6AD640-4EA9-4291-8CA7-0124C7B66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9" t="50813" b="-3659"/>
            <a:stretch>
              <a:fillRect/>
            </a:stretch>
          </p:blipFill>
          <p:spPr bwMode="auto">
            <a:xfrm>
              <a:off x="6858016" y="1071546"/>
              <a:ext cx="1428760" cy="148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0" descr="http://img-fotki.yandex.ru/get/6109/159699517.cf/0_7f85a_288236ea_XL">
            <a:extLst>
              <a:ext uri="{FF2B5EF4-FFF2-40B4-BE49-F238E27FC236}">
                <a16:creationId xmlns:a16="http://schemas.microsoft.com/office/drawing/2014/main" id="{D18DF776-E32B-42A1-9223-9D4D5DEA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34" y="2495149"/>
            <a:ext cx="2357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http://freedesignfile.com/upload/2012/09/School-bag-5.jpg">
            <a:extLst>
              <a:ext uri="{FF2B5EF4-FFF2-40B4-BE49-F238E27FC236}">
                <a16:creationId xmlns:a16="http://schemas.microsoft.com/office/drawing/2014/main" id="{0C60AD1E-3A1E-410C-AF89-29C3D685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7048" y="4246362"/>
            <a:ext cx="2549525" cy="23860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E06660-9341-4EFD-8AC1-B92B2418C7D2}"/>
              </a:ext>
            </a:extLst>
          </p:cNvPr>
          <p:cNvSpPr txBox="1"/>
          <p:nvPr/>
        </p:nvSpPr>
        <p:spPr>
          <a:xfrm>
            <a:off x="2875250" y="2360538"/>
            <a:ext cx="6899781" cy="319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110000"/>
              </a:lnSpc>
              <a:spcBef>
                <a:spcPts val="1800"/>
              </a:spcBef>
              <a:buFontTx/>
              <a:buAutoNum type="arabicPeriod"/>
              <a:defRPr/>
            </a:pPr>
            <a:r>
              <a:rPr lang="ru-RU" sz="3600" b="1" dirty="0">
                <a:solidFill>
                  <a:srgbClr val="0070C0"/>
                </a:solidFill>
              </a:rPr>
              <a:t>Пришить пуговицу</a:t>
            </a:r>
          </a:p>
          <a:p>
            <a:pPr marL="533400" indent="-533400">
              <a:lnSpc>
                <a:spcPct val="110000"/>
              </a:lnSpc>
              <a:spcBef>
                <a:spcPts val="1800"/>
              </a:spcBef>
              <a:buFontTx/>
              <a:buAutoNum type="arabicPeriod"/>
              <a:defRPr/>
            </a:pPr>
            <a:r>
              <a:rPr lang="ru-RU" sz="3600" b="1" dirty="0">
                <a:solidFill>
                  <a:srgbClr val="0070C0"/>
                </a:solidFill>
              </a:rPr>
              <a:t>Открыть замок</a:t>
            </a:r>
          </a:p>
          <a:p>
            <a:pPr marL="533400" indent="-533400">
              <a:lnSpc>
                <a:spcPct val="110000"/>
              </a:lnSpc>
              <a:spcBef>
                <a:spcPts val="1800"/>
              </a:spcBef>
              <a:buFontTx/>
              <a:buAutoNum type="arabicPeriod"/>
              <a:defRPr/>
            </a:pPr>
            <a:r>
              <a:rPr lang="ru-RU" sz="3600" b="1" dirty="0">
                <a:solidFill>
                  <a:srgbClr val="0070C0"/>
                </a:solidFill>
              </a:rPr>
              <a:t>Собраться в школу</a:t>
            </a:r>
          </a:p>
          <a:p>
            <a:pPr marL="533400" indent="-533400">
              <a:lnSpc>
                <a:spcPct val="110000"/>
              </a:lnSpc>
              <a:spcBef>
                <a:spcPts val="1800"/>
              </a:spcBef>
              <a:buFontTx/>
              <a:buAutoNum type="arabicPeriod"/>
              <a:defRPr/>
            </a:pPr>
            <a:r>
              <a:rPr lang="ru-RU" sz="3600" b="1" dirty="0">
                <a:solidFill>
                  <a:srgbClr val="0070C0"/>
                </a:solidFill>
              </a:rPr>
              <a:t>Перейти дорогу по светофору</a:t>
            </a:r>
          </a:p>
        </p:txBody>
      </p:sp>
    </p:spTree>
    <p:extLst>
      <p:ext uri="{BB962C8B-B14F-4D97-AF65-F5344CB8AC3E}">
        <p14:creationId xmlns:p14="http://schemas.microsoft.com/office/powerpoint/2010/main" val="272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D3514C6-BA94-426D-9056-3A1D572606D8}"/>
              </a:ext>
            </a:extLst>
          </p:cNvPr>
          <p:cNvSpPr txBox="1">
            <a:spLocks/>
          </p:cNvSpPr>
          <p:nvPr/>
        </p:nvSpPr>
        <p:spPr>
          <a:xfrm>
            <a:off x="3495719" y="131125"/>
            <a:ext cx="7643812" cy="954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Покупка хлеба</a:t>
            </a:r>
          </a:p>
        </p:txBody>
      </p:sp>
      <p:pic>
        <p:nvPicPr>
          <p:cNvPr id="16" name="Picture 2" descr="http://www.ugra-tv.ru/upload/iblock/5c2/5c26334145ddcedf5cfd32ab19cbde03.jpg">
            <a:extLst>
              <a:ext uri="{FF2B5EF4-FFF2-40B4-BE49-F238E27FC236}">
                <a16:creationId xmlns:a16="http://schemas.microsoft.com/office/drawing/2014/main" id="{A6663DEE-E90B-4C46-9981-98A9281A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2" r="5870" b="4411"/>
          <a:stretch>
            <a:fillRect/>
          </a:stretch>
        </p:blipFill>
        <p:spPr bwMode="auto">
          <a:xfrm>
            <a:off x="9695444" y="4663538"/>
            <a:ext cx="2551389" cy="172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kredit-on.ru/wp-content/uploads/0/3/9/0394b1abc1184534041640f07be48db7.jpeg">
            <a:extLst>
              <a:ext uri="{FF2B5EF4-FFF2-40B4-BE49-F238E27FC236}">
                <a16:creationId xmlns:a16="http://schemas.microsoft.com/office/drawing/2014/main" id="{BC017F8A-3FC9-4832-A359-5C47605F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71" y="1471317"/>
            <a:ext cx="2403446" cy="24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E8487FAB-7BB8-4F21-8F29-A9ABED54D7F0}"/>
              </a:ext>
            </a:extLst>
          </p:cNvPr>
          <p:cNvSpPr txBox="1">
            <a:spLocks noChangeArrowheads="1"/>
          </p:cNvSpPr>
          <p:nvPr/>
        </p:nvSpPr>
        <p:spPr>
          <a:xfrm>
            <a:off x="3368682" y="1880476"/>
            <a:ext cx="5715000" cy="4357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3400" indent="-533400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0070C0"/>
                </a:solidFill>
              </a:rPr>
              <a:t>Взять у мамы деньги.</a:t>
            </a:r>
          </a:p>
          <a:p>
            <a:pPr marL="533400" indent="-533400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Пойти в магазин.</a:t>
            </a:r>
          </a:p>
          <a:p>
            <a:pPr marL="533400" indent="-533400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0070C0"/>
                </a:solidFill>
              </a:rPr>
              <a:t>Выбрать нужные хлебобулочные изделия.</a:t>
            </a:r>
          </a:p>
          <a:p>
            <a:pPr marL="533400" indent="-533400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Оплатить стоимость покупки.</a:t>
            </a:r>
          </a:p>
          <a:p>
            <a:pPr marL="533400" indent="-533400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rgbClr val="0070C0"/>
                </a:solidFill>
              </a:rPr>
              <a:t>Принести хлеб домой.</a:t>
            </a:r>
          </a:p>
        </p:txBody>
      </p:sp>
    </p:spTree>
    <p:extLst>
      <p:ext uri="{BB962C8B-B14F-4D97-AF65-F5344CB8AC3E}">
        <p14:creationId xmlns:p14="http://schemas.microsoft.com/office/powerpoint/2010/main" val="144104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FF87B23-FEC3-4D5A-A1EA-52CD890E4D5B}"/>
              </a:ext>
            </a:extLst>
          </p:cNvPr>
          <p:cNvSpPr txBox="1">
            <a:spLocks/>
          </p:cNvSpPr>
          <p:nvPr/>
        </p:nvSpPr>
        <p:spPr>
          <a:xfrm>
            <a:off x="2776756" y="2001838"/>
            <a:ext cx="9076887" cy="27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ЧТО ТАКОЕ АЛГОРИТМ</a:t>
            </a:r>
          </a:p>
        </p:txBody>
      </p:sp>
    </p:spTree>
    <p:extLst>
      <p:ext uri="{BB962C8B-B14F-4D97-AF65-F5344CB8AC3E}">
        <p14:creationId xmlns:p14="http://schemas.microsoft.com/office/powerpoint/2010/main" val="20671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B1979AA-DD4F-448F-BA59-71271AEBBCF8}"/>
              </a:ext>
            </a:extLst>
          </p:cNvPr>
          <p:cNvSpPr txBox="1">
            <a:spLocks/>
          </p:cNvSpPr>
          <p:nvPr/>
        </p:nvSpPr>
        <p:spPr>
          <a:xfrm>
            <a:off x="3495719" y="131125"/>
            <a:ext cx="7643812" cy="954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Переход улицы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708C0A8-CADD-43E4-BE0D-66795B436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6" y="1216337"/>
            <a:ext cx="7715250" cy="4208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Остановись на тротуар.</a:t>
            </a:r>
          </a:p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Посмотри налево.</a:t>
            </a:r>
          </a:p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Если транспорта нет, то иди до середины улицы и остановись, иначе выполняй п. 2.</a:t>
            </a:r>
          </a:p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Посмотри направо.</a:t>
            </a:r>
          </a:p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Если нет транспорта, то иди до противоположного тротуара, иначе выполняй п. 4.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B36A055A-2887-49FA-923E-98B1A3CA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273" b="3591"/>
          <a:stretch>
            <a:fillRect/>
          </a:stretch>
        </p:blipFill>
        <p:spPr bwMode="auto">
          <a:xfrm>
            <a:off x="8777161" y="4722671"/>
            <a:ext cx="2965534" cy="20259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4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6D4F551-7526-4ACC-B6F3-2B7D30C0B8A9}"/>
              </a:ext>
            </a:extLst>
          </p:cNvPr>
          <p:cNvSpPr txBox="1">
            <a:spLocks noChangeArrowheads="1"/>
          </p:cNvSpPr>
          <p:nvPr/>
        </p:nvSpPr>
        <p:spPr>
          <a:xfrm>
            <a:off x="3046832" y="1543051"/>
            <a:ext cx="8810625" cy="21097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>
              <a:buFontTx/>
              <a:buNone/>
              <a:defRPr/>
            </a:pPr>
            <a:r>
              <a:rPr lang="ru-RU" sz="32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Алгоритм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/>
              <a:t>– это конечная последовательность шагов в решении задачи, приводящая от исходных данных </a:t>
            </a:r>
            <a:br>
              <a:rPr lang="ru-RU" sz="3200" dirty="0"/>
            </a:br>
            <a:r>
              <a:rPr lang="ru-RU" sz="3200" dirty="0"/>
              <a:t>к требуемому результату.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B1979AA-DD4F-448F-BA59-71271AEBBCF8}"/>
              </a:ext>
            </a:extLst>
          </p:cNvPr>
          <p:cNvSpPr txBox="1">
            <a:spLocks/>
          </p:cNvSpPr>
          <p:nvPr/>
        </p:nvSpPr>
        <p:spPr>
          <a:xfrm>
            <a:off x="3495719" y="131125"/>
            <a:ext cx="7643812" cy="954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такое алгоритм</a:t>
            </a:r>
          </a:p>
        </p:txBody>
      </p:sp>
      <p:pic>
        <p:nvPicPr>
          <p:cNvPr id="12" name="Picture 6" descr="http://www.ikirov.ru/files/1203/arcus_015.png">
            <a:extLst>
              <a:ext uri="{FF2B5EF4-FFF2-40B4-BE49-F238E27FC236}">
                <a16:creationId xmlns:a16="http://schemas.microsoft.com/office/drawing/2014/main" id="{0020E87C-5D45-4887-ACD6-AC1206302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220" y="4184650"/>
            <a:ext cx="228843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3A7BE7-EE85-4088-9BCC-69ED355099AA}"/>
              </a:ext>
            </a:extLst>
          </p:cNvPr>
          <p:cNvSpPr/>
          <p:nvPr/>
        </p:nvSpPr>
        <p:spPr>
          <a:xfrm>
            <a:off x="3008672" y="3967802"/>
            <a:ext cx="150019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E931869-CF89-4909-A0D9-7A68D76378DF}"/>
              </a:ext>
            </a:extLst>
          </p:cNvPr>
          <p:cNvSpPr/>
          <p:nvPr/>
        </p:nvSpPr>
        <p:spPr>
          <a:xfrm>
            <a:off x="4595802" y="5125682"/>
            <a:ext cx="150019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/>
                <a:solidFill>
                  <a:schemeClr val="accent4"/>
                </a:solidFill>
                <a:latin typeface="+mn-lt"/>
              </a:rPr>
              <a:t>2.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C37EBF-BE95-4FE4-9787-747428064BA3}"/>
              </a:ext>
            </a:extLst>
          </p:cNvPr>
          <p:cNvSpPr/>
          <p:nvPr/>
        </p:nvSpPr>
        <p:spPr>
          <a:xfrm>
            <a:off x="6559728" y="5812177"/>
            <a:ext cx="214314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3...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044D634-D0FC-46C3-8FEF-AB24DEEECBF5}"/>
              </a:ext>
            </a:extLst>
          </p:cNvPr>
          <p:cNvSpPr/>
          <p:nvPr/>
        </p:nvSpPr>
        <p:spPr>
          <a:xfrm>
            <a:off x="2928938" y="131125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!</a:t>
            </a:r>
          </a:p>
        </p:txBody>
      </p:sp>
      <p:pic>
        <p:nvPicPr>
          <p:cNvPr id="18" name="Picture 12" descr="http://cdn.garcya.us/wp-content/uploads/2009/05/Garcya.us_blog_000006462509.jpg">
            <a:extLst>
              <a:ext uri="{FF2B5EF4-FFF2-40B4-BE49-F238E27FC236}">
                <a16:creationId xmlns:a16="http://schemas.microsoft.com/office/drawing/2014/main" id="{7E7DD359-906E-4F78-AD48-152A04C6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3367883">
            <a:off x="2642716" y="5459350"/>
            <a:ext cx="731911" cy="1260000"/>
          </a:xfrm>
          <a:prstGeom prst="rect">
            <a:avLst/>
          </a:prstGeom>
          <a:noFill/>
        </p:spPr>
      </p:pic>
      <p:pic>
        <p:nvPicPr>
          <p:cNvPr id="20" name="Picture 12" descr="http://cdn.garcya.us/wp-content/uploads/2009/05/Garcya.us_blog_000006462509.jpg">
            <a:extLst>
              <a:ext uri="{FF2B5EF4-FFF2-40B4-BE49-F238E27FC236}">
                <a16:creationId xmlns:a16="http://schemas.microsoft.com/office/drawing/2014/main" id="{A2CCE138-38DA-4F8F-B34E-0F7209BB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897064">
            <a:off x="7222480" y="4077648"/>
            <a:ext cx="731911" cy="1260000"/>
          </a:xfrm>
          <a:prstGeom prst="rect">
            <a:avLst/>
          </a:prstGeom>
          <a:noFill/>
        </p:spPr>
      </p:pic>
      <p:pic>
        <p:nvPicPr>
          <p:cNvPr id="21" name="Picture 12" descr="http://cdn.garcya.us/wp-content/uploads/2009/05/Garcya.us_blog_000006462509.jpg">
            <a:extLst>
              <a:ext uri="{FF2B5EF4-FFF2-40B4-BE49-F238E27FC236}">
                <a16:creationId xmlns:a16="http://schemas.microsoft.com/office/drawing/2014/main" id="{B69CDDD2-1340-4B6E-8296-FDF87CC6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593808">
            <a:off x="8920919" y="5578728"/>
            <a:ext cx="731911" cy="1260000"/>
          </a:xfrm>
          <a:prstGeom prst="rect">
            <a:avLst/>
          </a:prstGeom>
          <a:noFill/>
        </p:spPr>
      </p:pic>
      <p:pic>
        <p:nvPicPr>
          <p:cNvPr id="22" name="Picture 12" descr="http://cdn.garcya.us/wp-content/uploads/2009/05/Garcya.us_blog_000006462509.jpg">
            <a:extLst>
              <a:ext uri="{FF2B5EF4-FFF2-40B4-BE49-F238E27FC236}">
                <a16:creationId xmlns:a16="http://schemas.microsoft.com/office/drawing/2014/main" id="{C74E34FC-FFA8-46E2-A8B8-7D0CA74A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593808">
            <a:off x="5086421" y="3875892"/>
            <a:ext cx="731911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4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C7BA-DC1E-45D9-A834-CF4015755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71366-42FA-4582-A894-379B251D6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11/1667456647_8-1.jpg">
            <a:extLst>
              <a:ext uri="{FF2B5EF4-FFF2-40B4-BE49-F238E27FC236}">
                <a16:creationId xmlns:a16="http://schemas.microsoft.com/office/drawing/2014/main" id="{D9E9D785-4731-4636-990A-B209A70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hepresentation.ru/img/tmb/5/409595/58ef32c76c1ba098e03e9c31d8a01df9-800x.jpg">
            <a:extLst>
              <a:ext uri="{FF2B5EF4-FFF2-40B4-BE49-F238E27FC236}">
                <a16:creationId xmlns:a16="http://schemas.microsoft.com/office/drawing/2014/main" id="{527AD628-9016-4DAD-8059-448FC4EF5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2" t="11843" r="-1" b="39244"/>
          <a:stretch/>
        </p:blipFill>
        <p:spPr bwMode="auto">
          <a:xfrm>
            <a:off x="0" y="756443"/>
            <a:ext cx="4619999" cy="5345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32881D-861B-41CF-8921-FA311FC07CAE}"/>
              </a:ext>
            </a:extLst>
          </p:cNvPr>
          <p:cNvSpPr/>
          <p:nvPr/>
        </p:nvSpPr>
        <p:spPr>
          <a:xfrm>
            <a:off x="3933824" y="505625"/>
            <a:ext cx="7896225" cy="623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«алгоритм» происходит от имени арабского учёного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Мухаммед ибн Муса ал-Хорезми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Ал-Хорезми жил и творил в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веке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он сформулировал правила выполнения арифметических действий в десятичной позиционной системе счисления.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латинском переводе книги Ал-Хорезми правила начинались словами «Алгоризми сказал».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течением времени люди забыли, что «Алгоризми» - это автор правил, и стали просто называть правила алгоритмами. В настоящее время слово «алгоритм» является одним из важнейших понятий науки информатики.</a:t>
            </a:r>
            <a:endParaRPr lang="ru-RU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90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325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Merriweather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9</cp:revision>
  <dcterms:created xsi:type="dcterms:W3CDTF">2023-06-25T07:54:23Z</dcterms:created>
  <dcterms:modified xsi:type="dcterms:W3CDTF">2023-06-25T09:07:42Z</dcterms:modified>
</cp:coreProperties>
</file>