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15" r:id="rId2"/>
    <p:sldId id="308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6" r:id="rId18"/>
    <p:sldId id="272" r:id="rId19"/>
    <p:sldId id="273" r:id="rId20"/>
    <p:sldId id="274" r:id="rId21"/>
    <p:sldId id="275" r:id="rId22"/>
    <p:sldId id="276" r:id="rId23"/>
    <p:sldId id="277" r:id="rId24"/>
    <p:sldId id="301" r:id="rId25"/>
    <p:sldId id="278" r:id="rId26"/>
    <p:sldId id="309" r:id="rId27"/>
    <p:sldId id="310" r:id="rId28"/>
    <p:sldId id="311" r:id="rId29"/>
    <p:sldId id="283" r:id="rId30"/>
    <p:sldId id="31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2" r:id="rId47"/>
    <p:sldId id="316" r:id="rId48"/>
    <p:sldId id="317" r:id="rId49"/>
    <p:sldId id="318" r:id="rId50"/>
    <p:sldId id="319" r:id="rId51"/>
    <p:sldId id="320" r:id="rId52"/>
    <p:sldId id="314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400"/>
    <a:srgbClr val="40ED23"/>
    <a:srgbClr val="218A00"/>
    <a:srgbClr val="FFFFA3"/>
    <a:srgbClr val="FFFF4B"/>
    <a:srgbClr val="56FF21"/>
    <a:srgbClr val="004821"/>
    <a:srgbClr val="B0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7336" autoAdjust="0"/>
  </p:normalViewPr>
  <p:slideViewPr>
    <p:cSldViewPr>
      <p:cViewPr varScale="1">
        <p:scale>
          <a:sx n="90" d="100"/>
          <a:sy n="90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wmf"/><Relationship Id="rId4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emf"/><Relationship Id="rId5" Type="http://schemas.openxmlformats.org/officeDocument/2006/relationships/image" Target="../media/image67.wmf"/><Relationship Id="rId10" Type="http://schemas.openxmlformats.org/officeDocument/2006/relationships/image" Target="../media/image72.emf"/><Relationship Id="rId4" Type="http://schemas.openxmlformats.org/officeDocument/2006/relationships/image" Target="../media/image66.wmf"/><Relationship Id="rId9" Type="http://schemas.openxmlformats.org/officeDocument/2006/relationships/image" Target="../media/image7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6274C7-E1B7-4F85-894B-C99048A48A5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1A39AB-DCD5-4DFF-B535-959B983C6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2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99E1A-F6D7-426C-A822-8108D8EEA2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7EB56-B041-466E-8877-4DCFC10177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3A0F5-EEB8-4EE9-8A85-2E33D2FE29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7A84A-C064-481A-81F4-D02F583B43A2}" type="datetime1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7FA68-2BA2-43D5-A9AB-6EF2A323F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15816" y="530352"/>
            <a:ext cx="5770984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1EDC-D96A-49D1-8FBC-C31CBD986DF4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D513-FDCF-47C9-9C37-A7C6313BA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7871-F3D6-43EC-8E8C-C5969094BFC6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D36C-CC58-470B-B4B5-7B10D5D85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06F8-46AA-4C71-AE63-725F42A73E7E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D33F-80E7-4949-9892-D2A903C3E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243F04-2F92-41F5-AB85-8CEB5CB4AB71}" type="datetime1">
              <a:rPr lang="ru-RU" smtClean="0"/>
              <a:t>13.02.2023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B058C3-6013-4A18-9EFA-0B24877F9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0589-7D9A-448D-9509-C7CBDACFD5B4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17BA-60F7-402A-A379-DEE3CE849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5FA6-F6D9-4101-9A7E-220C475C6543}" type="datetime1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EA5D-5009-4181-B5B5-1414E2E8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5CDF-7CF7-4F28-8780-FC02C79BECA9}" type="datetime1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5868-6DE0-4D8F-9F8A-1C869A8BD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12202-5588-4F15-9B41-94E1EFB9F27A}" type="datetime1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44069D-81DB-4E97-A751-3C4DB6B9A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418596" y="434162"/>
            <a:ext cx="8306809" cy="594716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7158-57AE-403D-858B-0A41C77153B1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C3CA-AC2D-46F7-8DF5-6F75542B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D968FC-18B6-42F4-9180-B94772D947CB}" type="datetime1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8075E-7491-4505-A645-2E85115B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94716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813DED-66E3-425E-9673-88EC037B40F1}" type="datetime1">
              <a:rPr lang="ru-RU" smtClean="0"/>
              <a:t>13.02.2023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F3ECD-8F6A-445C-AEC2-18776D27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5" r:id="rId2"/>
    <p:sldLayoutId id="2147483703" r:id="rId3"/>
    <p:sldLayoutId id="2147483696" r:id="rId4"/>
    <p:sldLayoutId id="2147483697" r:id="rId5"/>
    <p:sldLayoutId id="2147483698" r:id="rId6"/>
    <p:sldLayoutId id="2147483704" r:id="rId7"/>
    <p:sldLayoutId id="2147483699" r:id="rId8"/>
    <p:sldLayoutId id="2147483705" r:id="rId9"/>
    <p:sldLayoutId id="2147483700" r:id="rId10"/>
    <p:sldLayoutId id="2147483701" r:id="rId11"/>
  </p:sldLayoutIdLst>
  <p:transition advClick="0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CADC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E10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E10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2425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slide" Target="slide25.xml"/><Relationship Id="rId10" Type="http://schemas.openxmlformats.org/officeDocument/2006/relationships/oleObject" Target="../embeddings/oleObject8.bin"/><Relationship Id="rId4" Type="http://schemas.openxmlformats.org/officeDocument/2006/relationships/slide" Target="slide3.xml"/><Relationship Id="rId9" Type="http://schemas.openxmlformats.org/officeDocument/2006/relationships/image" Target="../media/image13.emf"/><Relationship Id="rId1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slide" Target="slide25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slide" Target="slide25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slide" Target="slide25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slide" Target="slide25.xml"/><Relationship Id="rId10" Type="http://schemas.openxmlformats.org/officeDocument/2006/relationships/oleObject" Target="../embeddings/oleObject17.bin"/><Relationship Id="rId4" Type="http://schemas.openxmlformats.org/officeDocument/2006/relationships/slide" Target="slide3.xml"/><Relationship Id="rId9" Type="http://schemas.openxmlformats.org/officeDocument/2006/relationships/image" Target="../media/image23.wmf"/><Relationship Id="rId1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slide" Target="slide3.xml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jpeg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23.bin"/><Relationship Id="rId5" Type="http://schemas.openxmlformats.org/officeDocument/2006/relationships/slide" Target="slide3.xml"/><Relationship Id="rId15" Type="http://schemas.openxmlformats.org/officeDocument/2006/relationships/oleObject" Target="../embeddings/oleObject25.bin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slide" Target="slide25.xml"/><Relationship Id="rId1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11" Type="http://schemas.openxmlformats.org/officeDocument/2006/relationships/oleObject" Target="../embeddings/oleObject3.bin"/><Relationship Id="rId5" Type="http://schemas.openxmlformats.org/officeDocument/2006/relationships/slide" Target="slide25.xml"/><Relationship Id="rId10" Type="http://schemas.openxmlformats.org/officeDocument/2006/relationships/image" Target="../media/image5.emf"/><Relationship Id="rId4" Type="http://schemas.openxmlformats.org/officeDocument/2006/relationships/slide" Target="slide2.xml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jpe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11.vml"/><Relationship Id="rId6" Type="http://schemas.openxmlformats.org/officeDocument/2006/relationships/slide" Target="slide25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image" Target="../media/image36.emf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slide" Target="slide25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slide" Target="slide25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slide" Target="slide6.xml"/><Relationship Id="rId11" Type="http://schemas.openxmlformats.org/officeDocument/2006/relationships/oleObject" Target="../embeddings/oleObject35.bin"/><Relationship Id="rId5" Type="http://schemas.openxmlformats.org/officeDocument/2006/relationships/slide" Target="slide25.xml"/><Relationship Id="rId10" Type="http://schemas.openxmlformats.org/officeDocument/2006/relationships/image" Target="../media/image43.emf"/><Relationship Id="rId4" Type="http://schemas.openxmlformats.org/officeDocument/2006/relationships/slide" Target="slide4.xml"/><Relationship Id="rId9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41.xml"/><Relationship Id="rId3" Type="http://schemas.openxmlformats.org/officeDocument/2006/relationships/slide" Target="slide26.xml"/><Relationship Id="rId21" Type="http://schemas.openxmlformats.org/officeDocument/2006/relationships/slide" Target="slide44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17" Type="http://schemas.openxmlformats.org/officeDocument/2006/relationships/slide" Target="slide40.xml"/><Relationship Id="rId2" Type="http://schemas.openxmlformats.org/officeDocument/2006/relationships/notesSlide" Target="../notesSlides/notesSlide22.xml"/><Relationship Id="rId16" Type="http://schemas.openxmlformats.org/officeDocument/2006/relationships/slide" Target="slide39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9.xml"/><Relationship Id="rId11" Type="http://schemas.openxmlformats.org/officeDocument/2006/relationships/slide" Target="slide34.xml"/><Relationship Id="rId24" Type="http://schemas.openxmlformats.org/officeDocument/2006/relationships/slide" Target="slide46.xml"/><Relationship Id="rId5" Type="http://schemas.openxmlformats.org/officeDocument/2006/relationships/slide" Target="slide28.xml"/><Relationship Id="rId15" Type="http://schemas.openxmlformats.org/officeDocument/2006/relationships/slide" Target="slide38.xml"/><Relationship Id="rId23" Type="http://schemas.openxmlformats.org/officeDocument/2006/relationships/image" Target="../media/image7.png"/><Relationship Id="rId10" Type="http://schemas.openxmlformats.org/officeDocument/2006/relationships/slide" Target="slide33.xml"/><Relationship Id="rId19" Type="http://schemas.openxmlformats.org/officeDocument/2006/relationships/slide" Target="slide42.xml"/><Relationship Id="rId4" Type="http://schemas.openxmlformats.org/officeDocument/2006/relationships/slide" Target="slide27.xml"/><Relationship Id="rId9" Type="http://schemas.openxmlformats.org/officeDocument/2006/relationships/slide" Target="slide32.xml"/><Relationship Id="rId14" Type="http://schemas.openxmlformats.org/officeDocument/2006/relationships/slide" Target="slide37.xml"/><Relationship Id="rId22" Type="http://schemas.openxmlformats.org/officeDocument/2006/relationships/slide" Target="slide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25.xml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slide" Target="slide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slide" Target="slide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25.xml"/><Relationship Id="rId7" Type="http://schemas.openxmlformats.org/officeDocument/2006/relationships/image" Target="../media/image5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5" Type="http://schemas.openxmlformats.org/officeDocument/2006/relationships/image" Target="../media/image45.jpeg"/><Relationship Id="rId4" Type="http://schemas.openxmlformats.org/officeDocument/2006/relationships/slide" Target="slide4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3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.jpeg"/><Relationship Id="rId12" Type="http://schemas.openxmlformats.org/officeDocument/2006/relationships/slide" Target="slide6.xml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2.emf"/><Relationship Id="rId1" Type="http://schemas.openxmlformats.org/officeDocument/2006/relationships/vmlDrawing" Target="../drawings/vmlDrawing15.vml"/><Relationship Id="rId6" Type="http://schemas.openxmlformats.org/officeDocument/2006/relationships/slide" Target="slide46.xml"/><Relationship Id="rId11" Type="http://schemas.openxmlformats.org/officeDocument/2006/relationships/slide" Target="slide4.xml"/><Relationship Id="rId5" Type="http://schemas.openxmlformats.org/officeDocument/2006/relationships/slide" Target="slide25.xml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6.jpeg"/><Relationship Id="rId4" Type="http://schemas.openxmlformats.org/officeDocument/2006/relationships/audio" Target="../media/audio2.wav"/><Relationship Id="rId9" Type="http://schemas.openxmlformats.org/officeDocument/2006/relationships/image" Target="../media/image55.jpeg"/><Relationship Id="rId1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image" Target="../media/image7.png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9.jpeg"/><Relationship Id="rId5" Type="http://schemas.openxmlformats.org/officeDocument/2006/relationships/slide" Target="slide46.xml"/><Relationship Id="rId10" Type="http://schemas.openxmlformats.org/officeDocument/2006/relationships/oleObject" Target="../embeddings/oleObject40.bin"/><Relationship Id="rId4" Type="http://schemas.openxmlformats.org/officeDocument/2006/relationships/slide" Target="slide25.xml"/><Relationship Id="rId9" Type="http://schemas.openxmlformats.org/officeDocument/2006/relationships/image" Target="../media/image5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0.wmf"/><Relationship Id="rId4" Type="http://schemas.openxmlformats.org/officeDocument/2006/relationships/slide" Target="slide4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5" Type="http://schemas.openxmlformats.org/officeDocument/2006/relationships/slide" Target="slide46.xml"/><Relationship Id="rId10" Type="http://schemas.openxmlformats.org/officeDocument/2006/relationships/image" Target="../media/image9.jpeg"/><Relationship Id="rId4" Type="http://schemas.openxmlformats.org/officeDocument/2006/relationships/slide" Target="slide25.xml"/><Relationship Id="rId9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1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69.wmf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7.wmf"/><Relationship Id="rId25" Type="http://schemas.openxmlformats.org/officeDocument/2006/relationships/slide" Target="slide6.xml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72.emf"/><Relationship Id="rId1" Type="http://schemas.openxmlformats.org/officeDocument/2006/relationships/vmlDrawing" Target="../drawings/vmlDrawing18.vml"/><Relationship Id="rId6" Type="http://schemas.openxmlformats.org/officeDocument/2006/relationships/slide" Target="slide46.xml"/><Relationship Id="rId11" Type="http://schemas.openxmlformats.org/officeDocument/2006/relationships/image" Target="../media/image64.wmf"/><Relationship Id="rId24" Type="http://schemas.openxmlformats.org/officeDocument/2006/relationships/slide" Target="slide4.xml"/><Relationship Id="rId5" Type="http://schemas.openxmlformats.org/officeDocument/2006/relationships/slide" Target="slide25.xml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52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68.wmf"/><Relationship Id="rId31" Type="http://schemas.openxmlformats.org/officeDocument/2006/relationships/image" Target="../media/image73.emf"/><Relationship Id="rId4" Type="http://schemas.openxmlformats.org/officeDocument/2006/relationships/audio" Target="../media/audio2.wav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71.emf"/><Relationship Id="rId30" Type="http://schemas.openxmlformats.org/officeDocument/2006/relationships/oleObject" Target="../embeddings/oleObject5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slide" Target="slide25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74.emf"/><Relationship Id="rId3" Type="http://schemas.openxmlformats.org/officeDocument/2006/relationships/audio" Target="../media/audio1.wav"/><Relationship Id="rId7" Type="http://schemas.openxmlformats.org/officeDocument/2006/relationships/slide" Target="slide50.xml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9.vml"/><Relationship Id="rId6" Type="http://schemas.openxmlformats.org/officeDocument/2006/relationships/slide" Target="slide49.xml"/><Relationship Id="rId11" Type="http://schemas.openxmlformats.org/officeDocument/2006/relationships/slide" Target="slide6.xml"/><Relationship Id="rId5" Type="http://schemas.openxmlformats.org/officeDocument/2006/relationships/slide" Target="slide48.xml"/><Relationship Id="rId15" Type="http://schemas.openxmlformats.org/officeDocument/2006/relationships/image" Target="../media/image75.emf"/><Relationship Id="rId10" Type="http://schemas.openxmlformats.org/officeDocument/2006/relationships/slide" Target="slide25.xml"/><Relationship Id="rId4" Type="http://schemas.openxmlformats.org/officeDocument/2006/relationships/slide" Target="slide47.xml"/><Relationship Id="rId9" Type="http://schemas.openxmlformats.org/officeDocument/2006/relationships/slide" Target="slide4.xml"/><Relationship Id="rId1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82.wmf"/><Relationship Id="rId18" Type="http://schemas.openxmlformats.org/officeDocument/2006/relationships/image" Target="../media/image77.png"/><Relationship Id="rId3" Type="http://schemas.openxmlformats.org/officeDocument/2006/relationships/audio" Target="../media/audio3.wav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6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6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ushki.ru/creative/clip00261" TargetMode="External"/><Relationship Id="rId7" Type="http://schemas.openxmlformats.org/officeDocument/2006/relationships/hyperlink" Target="http://media.prazdnik-land.ru/media/photologue/ArticlePicture/cache/168_image200x130.jpeg" TargetMode="External"/><Relationship Id="rId2" Type="http://schemas.openxmlformats.org/officeDocument/2006/relationships/hyperlink" Target="http://www.yarfoto.ru/klipart67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nimashky.ru/index/0-24?9" TargetMode="External"/><Relationship Id="rId5" Type="http://schemas.openxmlformats.org/officeDocument/2006/relationships/hyperlink" Target="http://andromeda77.free.fr/andromeda/disney.htm" TargetMode="External"/><Relationship Id="rId4" Type="http://schemas.openxmlformats.org/officeDocument/2006/relationships/hyperlink" Target="http://www.solnushki.ru/creative/clip00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slide" Target="slide2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924051" y="1916832"/>
            <a:ext cx="6112824" cy="194421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Cambria" pitchFamily="18" charset="0"/>
              </a:rPr>
              <a:t>Своя игра</a:t>
            </a:r>
            <a: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Cambria" pitchFamily="18" charset="0"/>
              </a:rPr>
              <a:t> </a:t>
            </a:r>
            <a:b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Cambria" pitchFamily="18" charset="0"/>
              </a:rPr>
            </a:br>
            <a: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Cambria" pitchFamily="18" charset="0"/>
              </a:rPr>
              <a:t>по математике </a:t>
            </a:r>
            <a: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4000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endParaRPr lang="ru-RU" sz="4000" i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128792" cy="1583036"/>
          </a:xfrm>
        </p:spPr>
        <p:txBody>
          <a:bodyPr/>
          <a:lstStyle/>
          <a:p>
            <a:pPr algn="l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ЧОУ Православная гимназия </a:t>
            </a:r>
          </a:p>
          <a:p>
            <a:pPr algn="l"/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им.прп.Амвросия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Оптинского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 </a:t>
            </a:r>
          </a:p>
          <a:p>
            <a:pPr algn="l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Учитель математики Зюзина Т.И.</a:t>
            </a:r>
          </a:p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mbria" pitchFamily="18" charset="0"/>
              </a:rPr>
              <a:t>6-й класс </a:t>
            </a:r>
          </a:p>
          <a:p>
            <a:pPr algn="l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0988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8051" r="49495" b="53814"/>
          <a:stretch/>
        </p:blipFill>
        <p:spPr bwMode="auto">
          <a:xfrm>
            <a:off x="522609" y="1988840"/>
            <a:ext cx="332931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8" descr="коло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339" y="2564904"/>
            <a:ext cx="223224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gradFill>
            <a:gsLst>
              <a:gs pos="0">
                <a:srgbClr val="40ED23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4106" name="AutoShape 16"/>
          <p:cNvSpPr>
            <a:spLocks noChangeArrowheads="1"/>
          </p:cNvSpPr>
          <p:nvPr/>
        </p:nvSpPr>
        <p:spPr bwMode="auto">
          <a:xfrm>
            <a:off x="428625" y="1214438"/>
            <a:ext cx="7286625" cy="1428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b="1" i="1">
                <a:latin typeface="Georgia" pitchFamily="18" charset="0"/>
              </a:rPr>
              <a:t>Составьте по рисунку пример на вычитание и реши его</a:t>
            </a:r>
          </a:p>
        </p:txBody>
      </p:sp>
      <p:grpSp>
        <p:nvGrpSpPr>
          <p:cNvPr id="4107" name="Group 25"/>
          <p:cNvGrpSpPr>
            <a:grpSpLocks/>
          </p:cNvGrpSpPr>
          <p:nvPr/>
        </p:nvGrpSpPr>
        <p:grpSpPr bwMode="auto">
          <a:xfrm>
            <a:off x="1143000" y="2786063"/>
            <a:ext cx="3097213" cy="2305050"/>
            <a:chOff x="2381" y="1661"/>
            <a:chExt cx="1951" cy="1452"/>
          </a:xfrm>
        </p:grpSpPr>
        <p:grpSp>
          <p:nvGrpSpPr>
            <p:cNvPr id="4111" name="Group 21"/>
            <p:cNvGrpSpPr>
              <a:grpSpLocks/>
            </p:cNvGrpSpPr>
            <p:nvPr/>
          </p:nvGrpSpPr>
          <p:grpSpPr bwMode="auto">
            <a:xfrm>
              <a:off x="2381" y="2114"/>
              <a:ext cx="1951" cy="726"/>
              <a:chOff x="2381" y="2114"/>
              <a:chExt cx="1951" cy="726"/>
            </a:xfrm>
          </p:grpSpPr>
          <p:sp>
            <p:nvSpPr>
              <p:cNvPr id="4112" name="Line 17"/>
              <p:cNvSpPr>
                <a:spLocks noChangeShapeType="1"/>
              </p:cNvSpPr>
              <p:nvPr/>
            </p:nvSpPr>
            <p:spPr bwMode="auto">
              <a:xfrm>
                <a:off x="2381" y="2478"/>
                <a:ext cx="195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" name="Arc 18"/>
              <p:cNvSpPr>
                <a:spLocks/>
              </p:cNvSpPr>
              <p:nvPr/>
            </p:nvSpPr>
            <p:spPr bwMode="auto">
              <a:xfrm>
                <a:off x="2381" y="2114"/>
                <a:ext cx="1951" cy="726"/>
              </a:xfrm>
              <a:custGeom>
                <a:avLst/>
                <a:gdLst>
                  <a:gd name="T0" fmla="*/ 0 w 37388"/>
                  <a:gd name="T1" fmla="*/ 0 h 21600"/>
                  <a:gd name="T2" fmla="*/ 0 w 37388"/>
                  <a:gd name="T3" fmla="*/ 0 h 21600"/>
                  <a:gd name="T4" fmla="*/ 0 w 373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388"/>
                  <a:gd name="T10" fmla="*/ 0 h 21600"/>
                  <a:gd name="T11" fmla="*/ 37388 w 373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88" h="21600" fill="none" extrusionOk="0">
                    <a:moveTo>
                      <a:pt x="-1" y="10565"/>
                    </a:moveTo>
                    <a:cubicBezTo>
                      <a:pt x="3892" y="4015"/>
                      <a:pt x="10948" y="-1"/>
                      <a:pt x="18569" y="0"/>
                    </a:cubicBezTo>
                    <a:cubicBezTo>
                      <a:pt x="26367" y="0"/>
                      <a:pt x="33559" y="4203"/>
                      <a:pt x="37387" y="10997"/>
                    </a:cubicBezTo>
                  </a:path>
                  <a:path w="37388" h="21600" stroke="0" extrusionOk="0">
                    <a:moveTo>
                      <a:pt x="-1" y="10565"/>
                    </a:moveTo>
                    <a:cubicBezTo>
                      <a:pt x="3892" y="4015"/>
                      <a:pt x="10948" y="-1"/>
                      <a:pt x="18569" y="0"/>
                    </a:cubicBezTo>
                    <a:cubicBezTo>
                      <a:pt x="26367" y="0"/>
                      <a:pt x="33559" y="4203"/>
                      <a:pt x="37387" y="10997"/>
                    </a:cubicBezTo>
                    <a:lnTo>
                      <a:pt x="1856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4" name="Arc 19"/>
              <p:cNvSpPr>
                <a:spLocks/>
              </p:cNvSpPr>
              <p:nvPr/>
            </p:nvSpPr>
            <p:spPr bwMode="auto">
              <a:xfrm flipV="1">
                <a:off x="2381" y="2287"/>
                <a:ext cx="817" cy="372"/>
              </a:xfrm>
              <a:custGeom>
                <a:avLst/>
                <a:gdLst>
                  <a:gd name="T0" fmla="*/ 0 w 37252"/>
                  <a:gd name="T1" fmla="*/ 0 h 21600"/>
                  <a:gd name="T2" fmla="*/ 0 w 37252"/>
                  <a:gd name="T3" fmla="*/ 0 h 21600"/>
                  <a:gd name="T4" fmla="*/ 0 w 372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252"/>
                  <a:gd name="T10" fmla="*/ 0 h 21600"/>
                  <a:gd name="T11" fmla="*/ 37252 w 37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52" h="21600" fill="none" extrusionOk="0">
                    <a:moveTo>
                      <a:pt x="0" y="10485"/>
                    </a:moveTo>
                    <a:cubicBezTo>
                      <a:pt x="3904" y="3980"/>
                      <a:pt x="10934" y="-1"/>
                      <a:pt x="18521" y="0"/>
                    </a:cubicBezTo>
                    <a:cubicBezTo>
                      <a:pt x="26255" y="0"/>
                      <a:pt x="33400" y="4135"/>
                      <a:pt x="37251" y="10843"/>
                    </a:cubicBezTo>
                  </a:path>
                  <a:path w="37252" h="21600" stroke="0" extrusionOk="0">
                    <a:moveTo>
                      <a:pt x="0" y="10485"/>
                    </a:moveTo>
                    <a:cubicBezTo>
                      <a:pt x="3904" y="3980"/>
                      <a:pt x="10934" y="-1"/>
                      <a:pt x="18521" y="0"/>
                    </a:cubicBezTo>
                    <a:cubicBezTo>
                      <a:pt x="26255" y="0"/>
                      <a:pt x="33400" y="4135"/>
                      <a:pt x="37251" y="10843"/>
                    </a:cubicBezTo>
                    <a:lnTo>
                      <a:pt x="1852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5" name="Arc 20"/>
              <p:cNvSpPr>
                <a:spLocks/>
              </p:cNvSpPr>
              <p:nvPr/>
            </p:nvSpPr>
            <p:spPr bwMode="auto">
              <a:xfrm flipV="1">
                <a:off x="3198" y="2296"/>
                <a:ext cx="1134" cy="363"/>
              </a:xfrm>
              <a:custGeom>
                <a:avLst/>
                <a:gdLst>
                  <a:gd name="T0" fmla="*/ 0 w 37252"/>
                  <a:gd name="T1" fmla="*/ 0 h 21600"/>
                  <a:gd name="T2" fmla="*/ 0 w 37252"/>
                  <a:gd name="T3" fmla="*/ 0 h 21600"/>
                  <a:gd name="T4" fmla="*/ 0 w 372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252"/>
                  <a:gd name="T10" fmla="*/ 0 h 21600"/>
                  <a:gd name="T11" fmla="*/ 37252 w 37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52" h="21600" fill="none" extrusionOk="0">
                    <a:moveTo>
                      <a:pt x="0" y="10485"/>
                    </a:moveTo>
                    <a:cubicBezTo>
                      <a:pt x="3904" y="3980"/>
                      <a:pt x="10934" y="-1"/>
                      <a:pt x="18521" y="0"/>
                    </a:cubicBezTo>
                    <a:cubicBezTo>
                      <a:pt x="26255" y="0"/>
                      <a:pt x="33400" y="4135"/>
                      <a:pt x="37251" y="10843"/>
                    </a:cubicBezTo>
                  </a:path>
                  <a:path w="37252" h="21600" stroke="0" extrusionOk="0">
                    <a:moveTo>
                      <a:pt x="0" y="10485"/>
                    </a:moveTo>
                    <a:cubicBezTo>
                      <a:pt x="3904" y="3980"/>
                      <a:pt x="10934" y="-1"/>
                      <a:pt x="18521" y="0"/>
                    </a:cubicBezTo>
                    <a:cubicBezTo>
                      <a:pt x="26255" y="0"/>
                      <a:pt x="33400" y="4135"/>
                      <a:pt x="37251" y="10843"/>
                    </a:cubicBezTo>
                    <a:lnTo>
                      <a:pt x="1852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4099" name="Object 22"/>
            <p:cNvGraphicFramePr>
              <a:graphicFrameLocks noChangeAspect="1"/>
            </p:cNvGraphicFramePr>
            <p:nvPr/>
          </p:nvGraphicFramePr>
          <p:xfrm>
            <a:off x="3243" y="1661"/>
            <a:ext cx="264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4" name="Формула" r:id="rId6" imgW="228600" imgH="393480" progId="Equation.3">
                    <p:embed/>
                  </p:oleObj>
                </mc:Choice>
                <mc:Fallback>
                  <p:oleObj name="Формула" r:id="rId6" imgW="22860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1661"/>
                          <a:ext cx="264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23"/>
            <p:cNvGraphicFramePr>
              <a:graphicFrameLocks noChangeAspect="1"/>
            </p:cNvGraphicFramePr>
            <p:nvPr/>
          </p:nvGraphicFramePr>
          <p:xfrm>
            <a:off x="3613" y="2659"/>
            <a:ext cx="249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" name="Формула" r:id="rId8" imgW="215640" imgH="393480" progId="Equation.3">
                    <p:embed/>
                  </p:oleObj>
                </mc:Choice>
                <mc:Fallback>
                  <p:oleObj name="Формула" r:id="rId8" imgW="215640" imgH="3934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2659"/>
                          <a:ext cx="249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24"/>
            <p:cNvGraphicFramePr>
              <a:graphicFrameLocks noChangeAspect="1"/>
            </p:cNvGraphicFramePr>
            <p:nvPr/>
          </p:nvGraphicFramePr>
          <p:xfrm>
            <a:off x="2608" y="2659"/>
            <a:ext cx="270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6" name="Формула" r:id="rId10" imgW="114120" imgH="177480" progId="Equation.3">
                    <p:embed/>
                  </p:oleObj>
                </mc:Choice>
                <mc:Fallback>
                  <p:oleObj name="Формула" r:id="rId10" imgW="114120" imgH="17748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2659"/>
                          <a:ext cx="270" cy="4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2"/>
          <p:cNvGraphicFramePr>
            <a:graphicFrameLocks noChangeAspect="1"/>
          </p:cNvGraphicFramePr>
          <p:nvPr/>
        </p:nvGraphicFramePr>
        <p:xfrm>
          <a:off x="6143625" y="4500563"/>
          <a:ext cx="1897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Формула" r:id="rId12" imgW="863280" imgH="393480" progId="Equation.3">
                  <p:embed/>
                </p:oleObj>
              </mc:Choice>
              <mc:Fallback>
                <p:oleObj name="Формула" r:id="rId12" imgW="86328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4500563"/>
                        <a:ext cx="1897063" cy="863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grpSp>
        <p:nvGrpSpPr>
          <p:cNvPr id="4" name="Группа 17"/>
          <p:cNvGrpSpPr/>
          <p:nvPr/>
        </p:nvGrpSpPr>
        <p:grpSpPr>
          <a:xfrm>
            <a:off x="5929322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aphicFrame>
        <p:nvGraphicFramePr>
          <p:cNvPr id="5122" name="Object 17"/>
          <p:cNvGraphicFramePr>
            <a:graphicFrameLocks noChangeAspect="1"/>
          </p:cNvGraphicFramePr>
          <p:nvPr/>
        </p:nvGraphicFramePr>
        <p:xfrm>
          <a:off x="4143375" y="4000500"/>
          <a:ext cx="38417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6" imgW="1282680" imgH="393480" progId="Equation.3">
                  <p:embed/>
                </p:oleObj>
              </mc:Choice>
              <mc:Fallback>
                <p:oleObj name="Формула" r:id="rId6" imgW="128268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4000500"/>
                        <a:ext cx="3841750" cy="1177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7" name="Группа 10"/>
          <p:cNvGrpSpPr>
            <a:grpSpLocks/>
          </p:cNvGrpSpPr>
          <p:nvPr/>
        </p:nvGrpSpPr>
        <p:grpSpPr bwMode="auto">
          <a:xfrm>
            <a:off x="857250" y="1428750"/>
            <a:ext cx="6357938" cy="1928813"/>
            <a:chOff x="1142976" y="928670"/>
            <a:chExt cx="6357982" cy="192882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142976" y="928670"/>
              <a:ext cx="6357982" cy="192882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b="1" i="1" dirty="0">
                  <a:latin typeface="Georgia" pitchFamily="18" charset="0"/>
                </a:rPr>
                <a:t>Сравните </a:t>
              </a:r>
            </a:p>
            <a:p>
              <a:pPr>
                <a:defRPr/>
              </a:pPr>
              <a:endParaRPr lang="ru-RU" sz="2400" b="1" i="1" dirty="0">
                <a:latin typeface="Georgia" pitchFamily="18" charset="0"/>
              </a:endParaRPr>
            </a:p>
            <a:p>
              <a:pPr>
                <a:defRPr/>
              </a:pPr>
              <a:r>
                <a:rPr lang="ru-RU" sz="2400" b="1" i="1" dirty="0">
                  <a:latin typeface="Georgia" pitchFamily="18" charset="0"/>
                </a:rPr>
                <a:t>Ответ объясните.</a:t>
              </a:r>
            </a:p>
          </p:txBody>
        </p:sp>
        <p:graphicFrame>
          <p:nvGraphicFramePr>
            <p:cNvPr id="5123" name="Object 17"/>
            <p:cNvGraphicFramePr>
              <a:graphicFrameLocks noChangeAspect="1"/>
            </p:cNvGraphicFramePr>
            <p:nvPr/>
          </p:nvGraphicFramePr>
          <p:xfrm>
            <a:off x="3143240" y="974287"/>
            <a:ext cx="3357586" cy="107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Формула" r:id="rId8" imgW="1231560" imgH="393480" progId="Equation.3">
                    <p:embed/>
                  </p:oleObj>
                </mc:Choice>
                <mc:Fallback>
                  <p:oleObj name="Формула" r:id="rId8" imgW="123156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40" y="974287"/>
                          <a:ext cx="3357586" cy="107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sp>
        <p:nvSpPr>
          <p:cNvPr id="38" name="Багетная рамка 37"/>
          <p:cNvSpPr/>
          <p:nvPr/>
        </p:nvSpPr>
        <p:spPr bwMode="auto">
          <a:xfrm>
            <a:off x="7429520" y="500042"/>
            <a:ext cx="1214446" cy="858857"/>
          </a:xfrm>
          <a:prstGeom prst="bevel">
            <a:avLst/>
          </a:prstGeom>
          <a:solidFill>
            <a:srgbClr val="B0FF9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30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4071938" y="3500438"/>
            <a:ext cx="3929062" cy="2187575"/>
            <a:chOff x="4143372" y="3643314"/>
            <a:chExt cx="3929090" cy="218759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143372" y="3643314"/>
              <a:ext cx="3929090" cy="218759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3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429256" y="3714752"/>
              <a:ext cx="1643076" cy="205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681339" y="428604"/>
            <a:ext cx="962627" cy="777061"/>
          </a:xfrm>
          <a:prstGeom prst="bevel">
            <a:avLst/>
          </a:prstGeom>
          <a:solidFill>
            <a:srgbClr val="B0FF9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pSp>
        <p:nvGrpSpPr>
          <p:cNvPr id="6151" name="Группа 9"/>
          <p:cNvGrpSpPr>
            <a:grpSpLocks/>
          </p:cNvGrpSpPr>
          <p:nvPr/>
        </p:nvGrpSpPr>
        <p:grpSpPr bwMode="auto">
          <a:xfrm>
            <a:off x="428625" y="1285875"/>
            <a:ext cx="8358188" cy="2357438"/>
            <a:chOff x="433808" y="1285860"/>
            <a:chExt cx="7986265" cy="2357454"/>
          </a:xfrm>
        </p:grpSpPr>
        <p:sp>
          <p:nvSpPr>
            <p:cNvPr id="6156" name="AutoShape 14"/>
            <p:cNvSpPr>
              <a:spLocks noChangeArrowheads="1"/>
            </p:cNvSpPr>
            <p:nvPr/>
          </p:nvSpPr>
          <p:spPr bwMode="auto">
            <a:xfrm>
              <a:off x="433808" y="1285860"/>
              <a:ext cx="7986265" cy="235745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r>
                <a:rPr lang="ru-RU" sz="2600" b="1" i="1">
                  <a:latin typeface="Georgia" pitchFamily="18" charset="0"/>
                </a:rPr>
                <a:t>Винни-Пух сочинил </a:t>
              </a:r>
              <a:r>
                <a:rPr lang="ru-RU" sz="2600" b="1" i="1"/>
                <a:t>45</a:t>
              </a:r>
              <a:r>
                <a:rPr lang="ru-RU" sz="2600" b="1" i="1">
                  <a:latin typeface="Georgia" pitchFamily="18" charset="0"/>
                </a:rPr>
                <a:t> шумелок.     всех </a:t>
              </a:r>
              <a:br>
                <a:rPr lang="ru-RU" sz="2600" b="1" i="1">
                  <a:latin typeface="Georgia" pitchFamily="18" charset="0"/>
                </a:rPr>
              </a:br>
              <a:r>
                <a:rPr lang="ru-RU" sz="2600" b="1" i="1">
                  <a:latin typeface="Georgia" pitchFamily="18" charset="0"/>
                </a:rPr>
                <a:t>шумелок Сова записала в тетрадь. Сколько </a:t>
              </a:r>
              <a:br>
                <a:rPr lang="ru-RU" sz="2600" b="1" i="1">
                  <a:latin typeface="Georgia" pitchFamily="18" charset="0"/>
                </a:rPr>
              </a:br>
              <a:r>
                <a:rPr lang="ru-RU" sz="2600" b="1" i="1">
                  <a:latin typeface="Georgia" pitchFamily="18" charset="0"/>
                </a:rPr>
                <a:t>шумелок Сова ещё не успела записать?</a:t>
              </a:r>
            </a:p>
          </p:txBody>
        </p:sp>
        <p:graphicFrame>
          <p:nvGraphicFramePr>
            <p:cNvPr id="6146" name="Object 15"/>
            <p:cNvGraphicFramePr>
              <a:graphicFrameLocks noChangeAspect="1"/>
            </p:cNvGraphicFramePr>
            <p:nvPr/>
          </p:nvGraphicFramePr>
          <p:xfrm>
            <a:off x="6781864" y="1538811"/>
            <a:ext cx="300037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Формула" r:id="rId6" imgW="139680" imgH="393480" progId="Equation.3">
                    <p:embed/>
                  </p:oleObj>
                </mc:Choice>
                <mc:Fallback>
                  <p:oleObj name="Формула" r:id="rId6" imgW="139680" imgH="3934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64" y="1538811"/>
                          <a:ext cx="300037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Скругленный прямоугольник 10"/>
          <p:cNvSpPr/>
          <p:nvPr/>
        </p:nvSpPr>
        <p:spPr>
          <a:xfrm>
            <a:off x="6357938" y="4572000"/>
            <a:ext cx="2143125" cy="78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18 </a:t>
            </a:r>
            <a:r>
              <a:rPr lang="ru-RU" sz="2000" b="1" i="1" dirty="0" err="1"/>
              <a:t>шумелок</a:t>
            </a:r>
            <a:r>
              <a:rPr lang="ru-RU" sz="2000" b="1" i="1" dirty="0"/>
              <a:t> не записала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grpSp>
        <p:nvGrpSpPr>
          <p:cNvPr id="3" name="Группа 13"/>
          <p:cNvGrpSpPr/>
          <p:nvPr/>
        </p:nvGrpSpPr>
        <p:grpSpPr>
          <a:xfrm>
            <a:off x="6357950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643834" y="500042"/>
            <a:ext cx="962627" cy="777061"/>
          </a:xfrm>
          <a:prstGeom prst="bevel">
            <a:avLst/>
          </a:prstGeom>
          <a:solidFill>
            <a:srgbClr val="B0FF97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50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pSp>
        <p:nvGrpSpPr>
          <p:cNvPr id="7176" name="Группа 12"/>
          <p:cNvGrpSpPr>
            <a:grpSpLocks/>
          </p:cNvGrpSpPr>
          <p:nvPr/>
        </p:nvGrpSpPr>
        <p:grpSpPr bwMode="auto">
          <a:xfrm>
            <a:off x="785813" y="1428750"/>
            <a:ext cx="7704137" cy="2376488"/>
            <a:chOff x="785786" y="1428736"/>
            <a:chExt cx="7704138" cy="2376487"/>
          </a:xfrm>
        </p:grpSpPr>
        <p:sp>
          <p:nvSpPr>
            <p:cNvPr id="7180" name="AutoShape 14"/>
            <p:cNvSpPr>
              <a:spLocks noChangeArrowheads="1"/>
            </p:cNvSpPr>
            <p:nvPr/>
          </p:nvSpPr>
          <p:spPr bwMode="auto">
            <a:xfrm>
              <a:off x="785786" y="1428736"/>
              <a:ext cx="7704138" cy="23764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ru-RU" sz="2800" b="1" i="1">
                  <a:latin typeface="Georgia" pitchFamily="18" charset="0"/>
                </a:rPr>
                <a:t>Кот Леопольд поймал </a:t>
              </a:r>
              <a:r>
                <a:rPr lang="ru-RU" sz="2800" b="1" i="1">
                  <a:solidFill>
                    <a:srgbClr val="B818B0"/>
                  </a:solidFill>
                  <a:latin typeface="Georgia" pitchFamily="18" charset="0"/>
                </a:rPr>
                <a:t>а</a:t>
              </a:r>
              <a:r>
                <a:rPr lang="ru-RU" sz="2800" b="1" i="1">
                  <a:latin typeface="Georgia" pitchFamily="18" charset="0"/>
                </a:rPr>
                <a:t> рыбок.    всех рыбок у него украла лиса. Сколько рыбок осталось?</a:t>
              </a:r>
            </a:p>
          </p:txBody>
        </p:sp>
        <p:graphicFrame>
          <p:nvGraphicFramePr>
            <p:cNvPr id="7171" name="Object 15"/>
            <p:cNvGraphicFramePr>
              <a:graphicFrameLocks noChangeAspect="1"/>
            </p:cNvGraphicFramePr>
            <p:nvPr/>
          </p:nvGraphicFramePr>
          <p:xfrm>
            <a:off x="1285852" y="2285992"/>
            <a:ext cx="2794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Формула" r:id="rId6" imgW="152280" imgH="393480" progId="Equation.3">
                    <p:embed/>
                  </p:oleObj>
                </mc:Choice>
                <mc:Fallback>
                  <p:oleObj name="Формула" r:id="rId6" imgW="152280" imgH="3934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2285992"/>
                          <a:ext cx="279400" cy="720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Скругленный прямоугольник 10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6345238" y="4143375"/>
          <a:ext cx="20208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Формула" r:id="rId8" imgW="812520" imgH="393480" progId="Equation.3">
                  <p:embed/>
                </p:oleObj>
              </mc:Choice>
              <mc:Fallback>
                <p:oleObj name="Формула" r:id="rId8" imgW="81252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4143375"/>
                        <a:ext cx="2020887" cy="9779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9050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9"/>
          <p:cNvGrpSpPr/>
          <p:nvPr/>
        </p:nvGrpSpPr>
        <p:grpSpPr>
          <a:xfrm>
            <a:off x="2714612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28625" y="428625"/>
            <a:ext cx="3214688" cy="919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latin typeface="Georgia" pitchFamily="18" charset="0"/>
              </a:rPr>
              <a:t>ЦЕПОЧКИ ВЫЧИСЛЕНИЙ</a:t>
            </a:r>
          </a:p>
        </p:txBody>
      </p:sp>
      <p:sp>
        <p:nvSpPr>
          <p:cNvPr id="57" name="Багетная рамка 56"/>
          <p:cNvSpPr/>
          <p:nvPr/>
        </p:nvSpPr>
        <p:spPr bwMode="auto">
          <a:xfrm>
            <a:off x="7715250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10</a:t>
            </a:r>
          </a:p>
        </p:txBody>
      </p:sp>
      <p:grpSp>
        <p:nvGrpSpPr>
          <p:cNvPr id="4" name="Группа 57"/>
          <p:cNvGrpSpPr/>
          <p:nvPr/>
        </p:nvGrpSpPr>
        <p:grpSpPr>
          <a:xfrm>
            <a:off x="6180792" y="3847045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0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33802" name="Text Box 25"/>
          <p:cNvSpPr txBox="1">
            <a:spLocks noChangeArrowheads="1"/>
          </p:cNvSpPr>
          <p:nvPr/>
        </p:nvSpPr>
        <p:spPr bwMode="auto">
          <a:xfrm>
            <a:off x="4500563" y="544513"/>
            <a:ext cx="3357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Восстановите </a:t>
            </a:r>
            <a:br>
              <a:rPr lang="ru-RU" sz="2800" b="1" i="1">
                <a:latin typeface="Georgia" pitchFamily="18" charset="0"/>
              </a:rPr>
            </a:br>
            <a:r>
              <a:rPr lang="ru-RU" sz="2800" b="1" i="1">
                <a:latin typeface="Georgia" pitchFamily="18" charset="0"/>
              </a:rPr>
              <a:t>цепочку </a:t>
            </a:r>
            <a:br>
              <a:rPr lang="ru-RU" sz="2800" b="1" i="1">
                <a:latin typeface="Georgia" pitchFamily="18" charset="0"/>
              </a:rPr>
            </a:br>
            <a:r>
              <a:rPr lang="ru-RU" sz="2800" b="1" i="1">
                <a:latin typeface="Georgia" pitchFamily="18" charset="0"/>
              </a:rPr>
              <a:t>вычислений </a:t>
            </a:r>
          </a:p>
        </p:txBody>
      </p:sp>
      <p:sp>
        <p:nvSpPr>
          <p:cNvPr id="63" name="Нижний колонтитул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14500" y="1628775"/>
            <a:ext cx="3714750" cy="3716338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 bwMode="auto">
          <a:xfrm>
            <a:off x="3143250" y="1343025"/>
            <a:ext cx="862013" cy="81121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4500563" y="1985963"/>
            <a:ext cx="862012" cy="8112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3281363" y="4916488"/>
            <a:ext cx="862012" cy="8112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1285875" y="3200400"/>
            <a:ext cx="862013" cy="812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1714500" y="1985963"/>
            <a:ext cx="862013" cy="8112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4643438" y="4344988"/>
            <a:ext cx="862012" cy="8112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1781175" y="4487863"/>
            <a:ext cx="862013" cy="811212"/>
          </a:xfrm>
          <a:prstGeom prst="ellipse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214688" y="4987275"/>
            <a:ext cx="928688" cy="6463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248706" y="5116892"/>
            <a:ext cx="1037670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-10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000251" y="5201609"/>
            <a:ext cx="1428750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+15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285876" y="4058494"/>
            <a:ext cx="714375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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928688" y="2616329"/>
            <a:ext cx="928688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:15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43126" y="1401770"/>
            <a:ext cx="714375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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286376" y="2415267"/>
            <a:ext cx="714375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:2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214938" y="3915605"/>
            <a:ext cx="1143000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+13</a:t>
            </a:r>
          </a:p>
        </p:txBody>
      </p:sp>
      <p:grpSp>
        <p:nvGrpSpPr>
          <p:cNvPr id="33820" name="Группа 39"/>
          <p:cNvGrpSpPr>
            <a:grpSpLocks/>
          </p:cNvGrpSpPr>
          <p:nvPr/>
        </p:nvGrpSpPr>
        <p:grpSpPr bwMode="auto">
          <a:xfrm>
            <a:off x="1736750" y="1594463"/>
            <a:ext cx="3733774" cy="3729385"/>
            <a:chOff x="736666" y="1251481"/>
            <a:chExt cx="3733737" cy="3728263"/>
          </a:xfrm>
        </p:grpSpPr>
        <p:sp>
          <p:nvSpPr>
            <p:cNvPr id="43" name="Дуга 42"/>
            <p:cNvSpPr/>
            <p:nvPr/>
          </p:nvSpPr>
          <p:spPr>
            <a:xfrm>
              <a:off x="2857520" y="1571447"/>
              <a:ext cx="1000115" cy="714160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Дуга 44"/>
            <p:cNvSpPr/>
            <p:nvPr/>
          </p:nvSpPr>
          <p:spPr>
            <a:xfrm rot="2391786">
              <a:off x="3470289" y="2379242"/>
              <a:ext cx="1000115" cy="715747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" name="Дуга 45"/>
            <p:cNvSpPr/>
            <p:nvPr/>
          </p:nvSpPr>
          <p:spPr>
            <a:xfrm rot="5623493">
              <a:off x="3460909" y="3309133"/>
              <a:ext cx="999824" cy="714368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Дуга 46"/>
            <p:cNvSpPr/>
            <p:nvPr/>
          </p:nvSpPr>
          <p:spPr>
            <a:xfrm rot="17852693">
              <a:off x="1690865" y="1393596"/>
              <a:ext cx="999824" cy="714368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" name="Дуга 47"/>
            <p:cNvSpPr/>
            <p:nvPr/>
          </p:nvSpPr>
          <p:spPr>
            <a:xfrm rot="7292098">
              <a:off x="2650499" y="4122482"/>
              <a:ext cx="999824" cy="715955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Дуга 48"/>
            <p:cNvSpPr/>
            <p:nvPr/>
          </p:nvSpPr>
          <p:spPr>
            <a:xfrm rot="10800000">
              <a:off x="1452597" y="4105922"/>
              <a:ext cx="1000115" cy="714160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Дуга 49"/>
            <p:cNvSpPr/>
            <p:nvPr/>
          </p:nvSpPr>
          <p:spPr>
            <a:xfrm rot="12985240">
              <a:off x="736641" y="3371130"/>
              <a:ext cx="1000115" cy="714160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Дуга 50"/>
            <p:cNvSpPr/>
            <p:nvPr/>
          </p:nvSpPr>
          <p:spPr>
            <a:xfrm rot="16200000">
              <a:off x="647095" y="2379930"/>
              <a:ext cx="1001411" cy="714368"/>
            </a:xfrm>
            <a:prstGeom prst="arc">
              <a:avLst>
                <a:gd name="adj1" fmla="val 18596279"/>
                <a:gd name="adj2" fmla="val 19550494"/>
              </a:avLst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53" name="Овал 52"/>
          <p:cNvSpPr/>
          <p:nvPr/>
        </p:nvSpPr>
        <p:spPr bwMode="auto">
          <a:xfrm>
            <a:off x="5000625" y="3128963"/>
            <a:ext cx="862013" cy="812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143376" y="1330325"/>
            <a:ext cx="928688" cy="584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-16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693750" y="4382649"/>
            <a:ext cx="772170" cy="7357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679156" y="4363365"/>
            <a:ext cx="772170" cy="7357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2" name="Picture 4" descr="mickey0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428868"/>
            <a:ext cx="2371585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625" y="428625"/>
            <a:ext cx="3214688" cy="919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latin typeface="Georgia" pitchFamily="18" charset="0"/>
              </a:rPr>
              <a:t>ЦЕПОЧКИ ВЫЧИСЛЕНИЙ</a:t>
            </a:r>
          </a:p>
        </p:txBody>
      </p:sp>
      <p:sp>
        <p:nvSpPr>
          <p:cNvPr id="38" name="Багетная рамка 37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28813" y="2071688"/>
            <a:ext cx="6000750" cy="3571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04" name="Group 22"/>
          <p:cNvGrpSpPr>
            <a:grpSpLocks/>
          </p:cNvGrpSpPr>
          <p:nvPr/>
        </p:nvGrpSpPr>
        <p:grpSpPr bwMode="auto">
          <a:xfrm>
            <a:off x="2411413" y="2482850"/>
            <a:ext cx="5113337" cy="2303463"/>
            <a:chOff x="748" y="1389"/>
            <a:chExt cx="3221" cy="1451"/>
          </a:xfrm>
        </p:grpSpPr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748" y="1933"/>
              <a:ext cx="681" cy="410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600" i="1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2018" y="1389"/>
              <a:ext cx="681" cy="410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 sz="3600" i="1">
                <a:latin typeface="Times New Roman" pitchFamily="18" charset="0"/>
              </a:endParaRP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3288" y="1933"/>
              <a:ext cx="681" cy="410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 sz="3600" i="1">
                <a:latin typeface="Times New Roman" pitchFamily="18" charset="0"/>
              </a:endParaRPr>
            </a:p>
          </p:txBody>
        </p:sp>
        <p:sp>
          <p:nvSpPr>
            <p:cNvPr id="8211" name="Arc 17"/>
            <p:cNvSpPr>
              <a:spLocks/>
            </p:cNvSpPr>
            <p:nvPr/>
          </p:nvSpPr>
          <p:spPr bwMode="auto">
            <a:xfrm flipV="1">
              <a:off x="928" y="2341"/>
              <a:ext cx="2846" cy="499"/>
            </a:xfrm>
            <a:custGeom>
              <a:avLst/>
              <a:gdLst>
                <a:gd name="T0" fmla="*/ 0 w 43193"/>
                <a:gd name="T1" fmla="*/ 0 h 21600"/>
                <a:gd name="T2" fmla="*/ 1 w 43193"/>
                <a:gd name="T3" fmla="*/ 0 h 21600"/>
                <a:gd name="T4" fmla="*/ 0 w 4319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3"/>
                <a:gd name="T10" fmla="*/ 0 h 21600"/>
                <a:gd name="T11" fmla="*/ 43193 w 431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3" h="21600" fill="none" extrusionOk="0">
                  <a:moveTo>
                    <a:pt x="-1" y="21056"/>
                  </a:moveTo>
                  <a:cubicBezTo>
                    <a:pt x="294" y="9342"/>
                    <a:pt x="9875" y="-1"/>
                    <a:pt x="21593" y="0"/>
                  </a:cubicBezTo>
                  <a:cubicBezTo>
                    <a:pt x="33522" y="0"/>
                    <a:pt x="43193" y="9670"/>
                    <a:pt x="43193" y="21600"/>
                  </a:cubicBezTo>
                </a:path>
                <a:path w="43193" h="21600" stroke="0" extrusionOk="0">
                  <a:moveTo>
                    <a:pt x="-1" y="21056"/>
                  </a:moveTo>
                  <a:cubicBezTo>
                    <a:pt x="294" y="9342"/>
                    <a:pt x="9875" y="-1"/>
                    <a:pt x="21593" y="0"/>
                  </a:cubicBezTo>
                  <a:cubicBezTo>
                    <a:pt x="33522" y="0"/>
                    <a:pt x="43193" y="9670"/>
                    <a:pt x="43193" y="21600"/>
                  </a:cubicBezTo>
                  <a:lnTo>
                    <a:pt x="2159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2" name="Arc 19"/>
            <p:cNvSpPr>
              <a:spLocks/>
            </p:cNvSpPr>
            <p:nvPr/>
          </p:nvSpPr>
          <p:spPr bwMode="auto">
            <a:xfrm>
              <a:off x="925" y="1528"/>
              <a:ext cx="1093" cy="499"/>
            </a:xfrm>
            <a:custGeom>
              <a:avLst/>
              <a:gdLst>
                <a:gd name="T0" fmla="*/ 0 w 22356"/>
                <a:gd name="T1" fmla="*/ 0 h 21600"/>
                <a:gd name="T2" fmla="*/ 0 w 22356"/>
                <a:gd name="T3" fmla="*/ 0 h 21600"/>
                <a:gd name="T4" fmla="*/ 0 w 2235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6"/>
                <a:gd name="T10" fmla="*/ 0 h 21600"/>
                <a:gd name="T11" fmla="*/ 22356 w 2235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6" h="21600" fill="none" extrusionOk="0">
                  <a:moveTo>
                    <a:pt x="-1" y="16549"/>
                  </a:moveTo>
                  <a:cubicBezTo>
                    <a:pt x="2333" y="6842"/>
                    <a:pt x="11016" y="-1"/>
                    <a:pt x="21001" y="0"/>
                  </a:cubicBezTo>
                  <a:cubicBezTo>
                    <a:pt x="21453" y="0"/>
                    <a:pt x="21904" y="14"/>
                    <a:pt x="22356" y="42"/>
                  </a:cubicBezTo>
                </a:path>
                <a:path w="22356" h="21600" stroke="0" extrusionOk="0">
                  <a:moveTo>
                    <a:pt x="-1" y="16549"/>
                  </a:moveTo>
                  <a:cubicBezTo>
                    <a:pt x="2333" y="6842"/>
                    <a:pt x="11016" y="-1"/>
                    <a:pt x="21001" y="0"/>
                  </a:cubicBezTo>
                  <a:cubicBezTo>
                    <a:pt x="21453" y="0"/>
                    <a:pt x="21904" y="14"/>
                    <a:pt x="22356" y="42"/>
                  </a:cubicBezTo>
                  <a:lnTo>
                    <a:pt x="21001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Arc 21"/>
            <p:cNvSpPr>
              <a:spLocks/>
            </p:cNvSpPr>
            <p:nvPr/>
          </p:nvSpPr>
          <p:spPr bwMode="auto">
            <a:xfrm rot="10835601" flipV="1">
              <a:off x="2725" y="1537"/>
              <a:ext cx="1016" cy="401"/>
            </a:xfrm>
            <a:custGeom>
              <a:avLst/>
              <a:gdLst>
                <a:gd name="T0" fmla="*/ 0 w 23381"/>
                <a:gd name="T1" fmla="*/ 0 h 21600"/>
                <a:gd name="T2" fmla="*/ 0 w 23381"/>
                <a:gd name="T3" fmla="*/ 0 h 21600"/>
                <a:gd name="T4" fmla="*/ 0 w 233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381"/>
                <a:gd name="T10" fmla="*/ 0 h 21600"/>
                <a:gd name="T11" fmla="*/ 23381 w 233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81" h="21600" fill="none" extrusionOk="0">
                  <a:moveTo>
                    <a:pt x="-1" y="20323"/>
                  </a:moveTo>
                  <a:cubicBezTo>
                    <a:pt x="675" y="8910"/>
                    <a:pt x="10128" y="-1"/>
                    <a:pt x="21562" y="0"/>
                  </a:cubicBezTo>
                  <a:cubicBezTo>
                    <a:pt x="22169" y="0"/>
                    <a:pt x="22776" y="25"/>
                    <a:pt x="23381" y="76"/>
                  </a:cubicBezTo>
                </a:path>
                <a:path w="23381" h="21600" stroke="0" extrusionOk="0">
                  <a:moveTo>
                    <a:pt x="-1" y="20323"/>
                  </a:moveTo>
                  <a:cubicBezTo>
                    <a:pt x="675" y="8910"/>
                    <a:pt x="10128" y="-1"/>
                    <a:pt x="21562" y="0"/>
                  </a:cubicBezTo>
                  <a:cubicBezTo>
                    <a:pt x="22169" y="0"/>
                    <a:pt x="22776" y="25"/>
                    <a:pt x="23381" y="76"/>
                  </a:cubicBezTo>
                  <a:lnTo>
                    <a:pt x="2156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8194" name="Object 26"/>
          <p:cNvGraphicFramePr>
            <a:graphicFrameLocks noChangeAspect="1"/>
          </p:cNvGraphicFramePr>
          <p:nvPr/>
        </p:nvGraphicFramePr>
        <p:xfrm>
          <a:off x="2714625" y="2209800"/>
          <a:ext cx="627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Формула" r:id="rId6" imgW="342720" imgH="393480" progId="Equation.3">
                  <p:embed/>
                </p:oleObj>
              </mc:Choice>
              <mc:Fallback>
                <p:oleObj name="Формула" r:id="rId6" imgW="342720" imgH="393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2209800"/>
                        <a:ext cx="627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7"/>
          <p:cNvGraphicFramePr>
            <a:graphicFrameLocks noChangeAspect="1"/>
          </p:cNvGraphicFramePr>
          <p:nvPr/>
        </p:nvGraphicFramePr>
        <p:xfrm>
          <a:off x="6286500" y="2209800"/>
          <a:ext cx="627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Формула" r:id="rId8" imgW="342720" imgH="393480" progId="Equation.3">
                  <p:embed/>
                </p:oleObj>
              </mc:Choice>
              <mc:Fallback>
                <p:oleObj name="Формула" r:id="rId8" imgW="34272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2209800"/>
                        <a:ext cx="627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/>
          <p:cNvGraphicFramePr>
            <a:graphicFrameLocks noChangeAspect="1"/>
          </p:cNvGraphicFramePr>
          <p:nvPr/>
        </p:nvGraphicFramePr>
        <p:xfrm>
          <a:off x="4429125" y="4714875"/>
          <a:ext cx="5683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Формула" r:id="rId10" imgW="114120" imgH="177480" progId="Equation.3">
                  <p:embed/>
                </p:oleObj>
              </mc:Choice>
              <mc:Fallback>
                <p:oleObj name="Формула" r:id="rId10" imgW="114120" imgH="177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714875"/>
                        <a:ext cx="5683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4"/>
          <p:cNvGraphicFramePr>
            <a:graphicFrameLocks noChangeAspect="1"/>
          </p:cNvGraphicFramePr>
          <p:nvPr/>
        </p:nvGraphicFramePr>
        <p:xfrm>
          <a:off x="4500563" y="4000500"/>
          <a:ext cx="650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Формула" r:id="rId12" imgW="355320" imgH="393480" progId="Equation.3">
                  <p:embed/>
                </p:oleObj>
              </mc:Choice>
              <mc:Fallback>
                <p:oleObj name="Формула" r:id="rId12" imgW="35532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000500"/>
                        <a:ext cx="650875" cy="7191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85813" y="1428750"/>
            <a:ext cx="7386637" cy="5794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latin typeface="Georgia" pitchFamily="18" charset="0"/>
              </a:rPr>
              <a:t>Найдите неизвестную операцию</a:t>
            </a:r>
          </a:p>
        </p:txBody>
      </p:sp>
      <p:grpSp>
        <p:nvGrpSpPr>
          <p:cNvPr id="3" name="Группа 19"/>
          <p:cNvGrpSpPr/>
          <p:nvPr/>
        </p:nvGrpSpPr>
        <p:grpSpPr>
          <a:xfrm>
            <a:off x="6572264" y="44291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37" name="Нижний колонтитул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aphicFrame>
        <p:nvGraphicFramePr>
          <p:cNvPr id="64" name="Object 1"/>
          <p:cNvGraphicFramePr>
            <a:graphicFrameLocks noChangeAspect="1"/>
          </p:cNvGraphicFramePr>
          <p:nvPr/>
        </p:nvGraphicFramePr>
        <p:xfrm>
          <a:off x="5978525" y="1989138"/>
          <a:ext cx="4651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Формула" r:id="rId5" imgW="114120" imgH="177480" progId="Equation.3">
                  <p:embed/>
                </p:oleObj>
              </mc:Choice>
              <mc:Fallback>
                <p:oleObj name="Формула" r:id="rId5" imgW="11412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1989138"/>
                        <a:ext cx="465138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5" name="Группа 64"/>
          <p:cNvGrpSpPr>
            <a:grpSpLocks/>
          </p:cNvGrpSpPr>
          <p:nvPr/>
        </p:nvGrpSpPr>
        <p:grpSpPr bwMode="auto">
          <a:xfrm>
            <a:off x="2071688" y="1928813"/>
            <a:ext cx="5113337" cy="3384550"/>
            <a:chOff x="2124075" y="1916113"/>
            <a:chExt cx="5113338" cy="3384551"/>
          </a:xfrm>
        </p:grpSpPr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>
              <a:off x="2124075" y="2276476"/>
              <a:ext cx="5113340" cy="2303463"/>
              <a:chOff x="748" y="1389"/>
              <a:chExt cx="3221" cy="1451"/>
            </a:xfrm>
          </p:grpSpPr>
          <p:sp>
            <p:nvSpPr>
              <p:cNvPr id="69" name="Text Box 16"/>
              <p:cNvSpPr txBox="1">
                <a:spLocks noChangeArrowheads="1"/>
              </p:cNvSpPr>
              <p:nvPr/>
            </p:nvSpPr>
            <p:spPr bwMode="auto">
              <a:xfrm>
                <a:off x="748" y="1933"/>
                <a:ext cx="681" cy="410"/>
              </a:xfrm>
              <a:prstGeom prst="rect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3600" i="1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70" name="Text Box 17"/>
              <p:cNvSpPr txBox="1">
                <a:spLocks noChangeArrowheads="1"/>
              </p:cNvSpPr>
              <p:nvPr/>
            </p:nvSpPr>
            <p:spPr bwMode="auto">
              <a:xfrm>
                <a:off x="2018" y="1389"/>
                <a:ext cx="681" cy="410"/>
              </a:xfrm>
              <a:prstGeom prst="rect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3600" i="1">
                  <a:latin typeface="Times New Roman" pitchFamily="18" charset="0"/>
                </a:endParaRPr>
              </a:p>
            </p:txBody>
          </p:sp>
          <p:sp>
            <p:nvSpPr>
              <p:cNvPr id="71" name="Text Box 18"/>
              <p:cNvSpPr txBox="1">
                <a:spLocks noChangeArrowheads="1"/>
              </p:cNvSpPr>
              <p:nvPr/>
            </p:nvSpPr>
            <p:spPr bwMode="auto">
              <a:xfrm>
                <a:off x="3288" y="1933"/>
                <a:ext cx="681" cy="410"/>
              </a:xfrm>
              <a:prstGeom prst="rect">
                <a:avLst/>
              </a:prstGeom>
              <a:ln w="19050"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3600" i="1">
                  <a:latin typeface="Times New Roman" pitchFamily="18" charset="0"/>
                </a:endParaRPr>
              </a:p>
            </p:txBody>
          </p:sp>
          <p:sp>
            <p:nvSpPr>
              <p:cNvPr id="9235" name="Arc 19"/>
              <p:cNvSpPr>
                <a:spLocks/>
              </p:cNvSpPr>
              <p:nvPr/>
            </p:nvSpPr>
            <p:spPr bwMode="auto">
              <a:xfrm flipV="1">
                <a:off x="928" y="2341"/>
                <a:ext cx="2802" cy="499"/>
              </a:xfrm>
              <a:custGeom>
                <a:avLst/>
                <a:gdLst>
                  <a:gd name="T0" fmla="*/ 0 w 43193"/>
                  <a:gd name="T1" fmla="*/ 0 h 21600"/>
                  <a:gd name="T2" fmla="*/ 1 w 43193"/>
                  <a:gd name="T3" fmla="*/ 0 h 21600"/>
                  <a:gd name="T4" fmla="*/ 0 w 4319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3"/>
                  <a:gd name="T10" fmla="*/ 0 h 21600"/>
                  <a:gd name="T11" fmla="*/ 43193 w 4319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3" h="21600" fill="none" extrusionOk="0">
                    <a:moveTo>
                      <a:pt x="-1" y="21056"/>
                    </a:moveTo>
                    <a:cubicBezTo>
                      <a:pt x="294" y="9342"/>
                      <a:pt x="9875" y="-1"/>
                      <a:pt x="21593" y="0"/>
                    </a:cubicBezTo>
                    <a:cubicBezTo>
                      <a:pt x="33522" y="0"/>
                      <a:pt x="43193" y="9670"/>
                      <a:pt x="43193" y="21600"/>
                    </a:cubicBezTo>
                  </a:path>
                  <a:path w="43193" h="21600" stroke="0" extrusionOk="0">
                    <a:moveTo>
                      <a:pt x="-1" y="21056"/>
                    </a:moveTo>
                    <a:cubicBezTo>
                      <a:pt x="294" y="9342"/>
                      <a:pt x="9875" y="-1"/>
                      <a:pt x="21593" y="0"/>
                    </a:cubicBezTo>
                    <a:cubicBezTo>
                      <a:pt x="33522" y="0"/>
                      <a:pt x="43193" y="9670"/>
                      <a:pt x="43193" y="21600"/>
                    </a:cubicBezTo>
                    <a:lnTo>
                      <a:pt x="2159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6" name="Arc 20"/>
              <p:cNvSpPr>
                <a:spLocks/>
              </p:cNvSpPr>
              <p:nvPr/>
            </p:nvSpPr>
            <p:spPr bwMode="auto">
              <a:xfrm>
                <a:off x="925" y="1528"/>
                <a:ext cx="1093" cy="542"/>
              </a:xfrm>
              <a:custGeom>
                <a:avLst/>
                <a:gdLst>
                  <a:gd name="T0" fmla="*/ 0 w 22356"/>
                  <a:gd name="T1" fmla="*/ 0 h 21600"/>
                  <a:gd name="T2" fmla="*/ 0 w 22356"/>
                  <a:gd name="T3" fmla="*/ 0 h 21600"/>
                  <a:gd name="T4" fmla="*/ 0 w 2235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6"/>
                  <a:gd name="T10" fmla="*/ 0 h 21600"/>
                  <a:gd name="T11" fmla="*/ 22356 w 2235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6" h="21600" fill="none" extrusionOk="0">
                    <a:moveTo>
                      <a:pt x="-1" y="16549"/>
                    </a:moveTo>
                    <a:cubicBezTo>
                      <a:pt x="2333" y="6842"/>
                      <a:pt x="11016" y="-1"/>
                      <a:pt x="21001" y="0"/>
                    </a:cubicBezTo>
                    <a:cubicBezTo>
                      <a:pt x="21453" y="0"/>
                      <a:pt x="21904" y="14"/>
                      <a:pt x="22356" y="42"/>
                    </a:cubicBezTo>
                  </a:path>
                  <a:path w="22356" h="21600" stroke="0" extrusionOk="0">
                    <a:moveTo>
                      <a:pt x="-1" y="16549"/>
                    </a:moveTo>
                    <a:cubicBezTo>
                      <a:pt x="2333" y="6842"/>
                      <a:pt x="11016" y="-1"/>
                      <a:pt x="21001" y="0"/>
                    </a:cubicBezTo>
                    <a:cubicBezTo>
                      <a:pt x="21453" y="0"/>
                      <a:pt x="21904" y="14"/>
                      <a:pt x="22356" y="42"/>
                    </a:cubicBezTo>
                    <a:lnTo>
                      <a:pt x="21001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7" name="Arc 21"/>
              <p:cNvSpPr>
                <a:spLocks/>
              </p:cNvSpPr>
              <p:nvPr/>
            </p:nvSpPr>
            <p:spPr bwMode="auto">
              <a:xfrm rot="10835601" flipV="1">
                <a:off x="2695" y="1537"/>
                <a:ext cx="1037" cy="438"/>
              </a:xfrm>
              <a:custGeom>
                <a:avLst/>
                <a:gdLst>
                  <a:gd name="T0" fmla="*/ 0 w 23381"/>
                  <a:gd name="T1" fmla="*/ 0 h 21600"/>
                  <a:gd name="T2" fmla="*/ 0 w 23381"/>
                  <a:gd name="T3" fmla="*/ 0 h 21600"/>
                  <a:gd name="T4" fmla="*/ 0 w 233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3381"/>
                  <a:gd name="T10" fmla="*/ 0 h 21600"/>
                  <a:gd name="T11" fmla="*/ 23381 w 233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381" h="21600" fill="none" extrusionOk="0">
                    <a:moveTo>
                      <a:pt x="-1" y="20323"/>
                    </a:moveTo>
                    <a:cubicBezTo>
                      <a:pt x="675" y="8910"/>
                      <a:pt x="10128" y="-1"/>
                      <a:pt x="21562" y="0"/>
                    </a:cubicBezTo>
                    <a:cubicBezTo>
                      <a:pt x="22169" y="0"/>
                      <a:pt x="22776" y="25"/>
                      <a:pt x="23381" y="76"/>
                    </a:cubicBezTo>
                  </a:path>
                  <a:path w="23381" h="21600" stroke="0" extrusionOk="0">
                    <a:moveTo>
                      <a:pt x="-1" y="20323"/>
                    </a:moveTo>
                    <a:cubicBezTo>
                      <a:pt x="675" y="8910"/>
                      <a:pt x="10128" y="-1"/>
                      <a:pt x="21562" y="0"/>
                    </a:cubicBezTo>
                    <a:cubicBezTo>
                      <a:pt x="22169" y="0"/>
                      <a:pt x="22776" y="25"/>
                      <a:pt x="23381" y="76"/>
                    </a:cubicBezTo>
                    <a:lnTo>
                      <a:pt x="21562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9220" name="Object 2"/>
            <p:cNvGraphicFramePr>
              <a:graphicFrameLocks noChangeAspect="1"/>
            </p:cNvGraphicFramePr>
            <p:nvPr/>
          </p:nvGraphicFramePr>
          <p:xfrm>
            <a:off x="2852738" y="1916113"/>
            <a:ext cx="465138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5" name="Формула" r:id="rId7" imgW="253800" imgH="393480" progId="Equation.3">
                    <p:embed/>
                  </p:oleObj>
                </mc:Choice>
                <mc:Fallback>
                  <p:oleObj name="Формула" r:id="rId7" imgW="25380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2738" y="1916113"/>
                          <a:ext cx="465138" cy="719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3"/>
            <p:cNvGraphicFramePr>
              <a:graphicFrameLocks noChangeAspect="1"/>
            </p:cNvGraphicFramePr>
            <p:nvPr/>
          </p:nvGraphicFramePr>
          <p:xfrm>
            <a:off x="4446588" y="4581526"/>
            <a:ext cx="604838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6" name="Формула" r:id="rId9" imgW="330120" imgH="393480" progId="Equation.3">
                    <p:embed/>
                  </p:oleObj>
                </mc:Choice>
                <mc:Fallback>
                  <p:oleObj name="Формула" r:id="rId9" imgW="33012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6588" y="4581526"/>
                          <a:ext cx="604838" cy="719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" name="Object 24"/>
          <p:cNvGraphicFramePr>
            <a:graphicFrameLocks noChangeAspect="1"/>
          </p:cNvGraphicFramePr>
          <p:nvPr/>
        </p:nvGraphicFramePr>
        <p:xfrm>
          <a:off x="6000750" y="1928813"/>
          <a:ext cx="6048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Формула" r:id="rId11" imgW="330120" imgH="393480" progId="Equation.3">
                  <p:embed/>
                </p:oleObj>
              </mc:Choice>
              <mc:Fallback>
                <p:oleObj name="Формула" r:id="rId11" imgW="33012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1928813"/>
                        <a:ext cx="604838" cy="719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25"/>
          <p:cNvSpPr txBox="1">
            <a:spLocks noChangeArrowheads="1"/>
          </p:cNvSpPr>
          <p:nvPr/>
        </p:nvSpPr>
        <p:spPr bwMode="auto">
          <a:xfrm>
            <a:off x="1042988" y="1341438"/>
            <a:ext cx="6815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Найдите неизвестную операцию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625" y="428625"/>
            <a:ext cx="3214688" cy="919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latin typeface="Georgia" pitchFamily="18" charset="0"/>
              </a:rPr>
              <a:t>ЦЕПОЧКИ ВЫЧИСЛЕНИЙ</a:t>
            </a:r>
          </a:p>
        </p:txBody>
      </p:sp>
      <p:sp>
        <p:nvSpPr>
          <p:cNvPr id="22" name="Багетная рамка 21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30</a:t>
            </a:r>
          </a:p>
        </p:txBody>
      </p:sp>
      <p:grpSp>
        <p:nvGrpSpPr>
          <p:cNvPr id="4" name="Группа 19"/>
          <p:cNvGrpSpPr/>
          <p:nvPr/>
        </p:nvGrpSpPr>
        <p:grpSpPr>
          <a:xfrm>
            <a:off x="6357950" y="421481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34820" name="Text Box 25"/>
          <p:cNvSpPr txBox="1">
            <a:spLocks noChangeArrowheads="1"/>
          </p:cNvSpPr>
          <p:nvPr/>
        </p:nvSpPr>
        <p:spPr bwMode="auto">
          <a:xfrm>
            <a:off x="1000125" y="1571625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Восстановите цепочку вычислений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625" y="428625"/>
            <a:ext cx="3214688" cy="919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latin typeface="Georgia" pitchFamily="18" charset="0"/>
              </a:rPr>
              <a:t>ЦЕПОЧКИ ВЫЧИСЛЕНИЙ</a:t>
            </a:r>
          </a:p>
        </p:txBody>
      </p:sp>
      <p:sp>
        <p:nvSpPr>
          <p:cNvPr id="22" name="Багетная рамка 21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40</a:t>
            </a:r>
          </a:p>
        </p:txBody>
      </p:sp>
      <p:grpSp>
        <p:nvGrpSpPr>
          <p:cNvPr id="2" name="Группа 19"/>
          <p:cNvGrpSpPr/>
          <p:nvPr/>
        </p:nvGrpSpPr>
        <p:grpSpPr>
          <a:xfrm>
            <a:off x="6357950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77" name="Овал 76"/>
          <p:cNvSpPr/>
          <p:nvPr/>
        </p:nvSpPr>
        <p:spPr>
          <a:xfrm>
            <a:off x="2000250" y="2714625"/>
            <a:ext cx="862013" cy="81121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825" name="Группа 90"/>
          <p:cNvGrpSpPr>
            <a:grpSpLocks/>
          </p:cNvGrpSpPr>
          <p:nvPr/>
        </p:nvGrpSpPr>
        <p:grpSpPr bwMode="auto">
          <a:xfrm>
            <a:off x="571500" y="2857500"/>
            <a:ext cx="928688" cy="642938"/>
            <a:chOff x="571472" y="2857496"/>
            <a:chExt cx="928688" cy="642937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71472" y="2857496"/>
              <a:ext cx="928688" cy="642937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1472" y="2857496"/>
              <a:ext cx="857256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+mn-cs"/>
                </a:rPr>
                <a:t>2га</a:t>
              </a:r>
            </a:p>
          </p:txBody>
        </p:sp>
      </p:grpSp>
      <p:cxnSp>
        <p:nvCxnSpPr>
          <p:cNvPr id="80" name="Прямая со стрелкой 79"/>
          <p:cNvCxnSpPr/>
          <p:nvPr/>
        </p:nvCxnSpPr>
        <p:spPr>
          <a:xfrm>
            <a:off x="1500188" y="3106738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3567113" y="2714625"/>
            <a:ext cx="862012" cy="81121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8738" y="2714625"/>
            <a:ext cx="862012" cy="81121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786563" y="2786063"/>
            <a:ext cx="928687" cy="64293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459222" y="2483460"/>
            <a:ext cx="57150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:4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6027738" y="31289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2714612" y="2487035"/>
            <a:ext cx="10001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-20</a:t>
            </a:r>
            <a:r>
              <a:rPr lang="ru-RU" sz="32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а</a:t>
            </a:r>
            <a:endParaRPr lang="ru-RU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429124" y="2487035"/>
            <a:ext cx="85725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:15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786446" y="2507929"/>
            <a:ext cx="1071570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:50</a:t>
            </a:r>
            <a:r>
              <a:rPr lang="ru-RU" sz="2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м</a:t>
            </a:r>
            <a:r>
              <a:rPr lang="ru-RU" sz="2600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endParaRPr lang="ru-RU" sz="2600" b="1" baseline="30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4429125" y="314325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2857500" y="314325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7000892" y="2714620"/>
            <a:ext cx="49885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4</a:t>
            </a:r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40ED23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8" y="428625"/>
            <a:ext cx="3214687" cy="511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C00000"/>
                </a:solidFill>
                <a:latin typeface="Georgia" pitchFamily="18" charset="0"/>
              </a:rPr>
              <a:t>Кот в мешке</a:t>
            </a:r>
          </a:p>
        </p:txBody>
      </p:sp>
      <p:sp>
        <p:nvSpPr>
          <p:cNvPr id="9" name="Багетная рамка 8"/>
          <p:cNvSpPr/>
          <p:nvPr/>
        </p:nvSpPr>
        <p:spPr bwMode="auto">
          <a:xfrm>
            <a:off x="7643813" y="500063"/>
            <a:ext cx="962025" cy="695325"/>
          </a:xfrm>
          <a:prstGeom prst="bevel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latin typeface="Georgia" pitchFamily="18" charset="0"/>
              </a:rPr>
              <a:t>50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142984"/>
            <a:ext cx="7603363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eorgia" pitchFamily="18" charset="0"/>
              </a:rPr>
              <a:t>Дорисуй симметричную фигуру</a:t>
            </a:r>
          </a:p>
        </p:txBody>
      </p:sp>
      <p:pic>
        <p:nvPicPr>
          <p:cNvPr id="10251" name="Picture 4"/>
          <p:cNvPicPr>
            <a:picLocks noChangeAspect="1" noChangeArrowheads="1"/>
          </p:cNvPicPr>
          <p:nvPr/>
        </p:nvPicPr>
        <p:blipFill>
          <a:blip r:embed="rId6" cstate="print"/>
          <a:srcRect l="12527" t="11249" r="23456" b="27313"/>
          <a:stretch>
            <a:fillRect/>
          </a:stretch>
        </p:blipFill>
        <p:spPr bwMode="auto">
          <a:xfrm>
            <a:off x="1643063" y="1857375"/>
            <a:ext cx="5400675" cy="388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252" name="Группа 42"/>
          <p:cNvGrpSpPr>
            <a:grpSpLocks/>
          </p:cNvGrpSpPr>
          <p:nvPr/>
        </p:nvGrpSpPr>
        <p:grpSpPr bwMode="auto">
          <a:xfrm>
            <a:off x="3141663" y="2443163"/>
            <a:ext cx="1216025" cy="1855787"/>
            <a:chOff x="3142446" y="2442541"/>
            <a:chExt cx="1215240" cy="185659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3749718" y="2763356"/>
              <a:ext cx="643217" cy="15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072120" y="3071464"/>
              <a:ext cx="285566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3119888" y="2763356"/>
              <a:ext cx="643217" cy="158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144032" y="3071464"/>
              <a:ext cx="285566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2857365" y="3358133"/>
              <a:ext cx="571749" cy="158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144032" y="3668624"/>
              <a:ext cx="285566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3119888" y="3976734"/>
              <a:ext cx="643217" cy="158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429598" y="4286429"/>
              <a:ext cx="928088" cy="158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429598" y="2455247"/>
              <a:ext cx="642523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Группа 50"/>
          <p:cNvGrpSpPr>
            <a:grpSpLocks/>
          </p:cNvGrpSpPr>
          <p:nvPr/>
        </p:nvGrpSpPr>
        <p:grpSpPr bwMode="auto">
          <a:xfrm flipH="1">
            <a:off x="4383088" y="2454275"/>
            <a:ext cx="1201737" cy="1857375"/>
            <a:chOff x="3156094" y="2442541"/>
            <a:chExt cx="1201592" cy="1856594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3749843" y="2763081"/>
              <a:ext cx="642668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4071970" y="3072514"/>
              <a:ext cx="285716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3133967" y="2763081"/>
              <a:ext cx="642668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157681" y="3072514"/>
              <a:ext cx="285716" cy="1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2871257" y="3357350"/>
              <a:ext cx="571260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157681" y="3654881"/>
              <a:ext cx="285716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133968" y="3977008"/>
              <a:ext cx="642667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429111" y="4273746"/>
              <a:ext cx="928575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429111" y="2455236"/>
              <a:ext cx="642859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425700" y="3800475"/>
            <a:ext cx="388778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Группа 116"/>
          <p:cNvGrpSpPr/>
          <p:nvPr/>
        </p:nvGrpSpPr>
        <p:grpSpPr>
          <a:xfrm>
            <a:off x="6500826" y="44291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9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grpSp>
        <p:nvGrpSpPr>
          <p:cNvPr id="5" name="Группа 47"/>
          <p:cNvGrpSpPr>
            <a:grpSpLocks/>
          </p:cNvGrpSpPr>
          <p:nvPr/>
        </p:nvGrpSpPr>
        <p:grpSpPr bwMode="auto">
          <a:xfrm>
            <a:off x="214313" y="214313"/>
            <a:ext cx="8786812" cy="6500812"/>
            <a:chOff x="214313" y="214312"/>
            <a:chExt cx="8715376" cy="6429366"/>
          </a:xfrm>
        </p:grpSpPr>
        <p:grpSp>
          <p:nvGrpSpPr>
            <p:cNvPr id="10258" name="Группа 51"/>
            <p:cNvGrpSpPr>
              <a:grpSpLocks/>
            </p:cNvGrpSpPr>
            <p:nvPr/>
          </p:nvGrpSpPr>
          <p:grpSpPr bwMode="auto">
            <a:xfrm>
              <a:off x="214313" y="214312"/>
              <a:ext cx="8715376" cy="6429366"/>
              <a:chOff x="214282" y="214290"/>
              <a:chExt cx="8715436" cy="6429420"/>
            </a:xfrm>
          </p:grpSpPr>
          <p:sp>
            <p:nvSpPr>
              <p:cNvPr id="66" name="Скругленный прямоугольник 65">
                <a:hlinkClick r:id="rId8" action="ppaction://hlinksldjump"/>
              </p:cNvPr>
              <p:cNvSpPr/>
              <p:nvPr/>
            </p:nvSpPr>
            <p:spPr>
              <a:xfrm>
                <a:off x="428428" y="5999983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67" name="Скругленный прямоугольник 66">
                <a:hlinkClick r:id="rId9" action="ppaction://hlinksldjump"/>
              </p:cNvPr>
              <p:cNvSpPr/>
              <p:nvPr/>
            </p:nvSpPr>
            <p:spPr>
              <a:xfrm>
                <a:off x="3213903" y="5999983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68" name="Багетная рамка 67"/>
              <p:cNvSpPr/>
              <p:nvPr/>
            </p:nvSpPr>
            <p:spPr>
              <a:xfrm>
                <a:off x="7459037" y="570694"/>
                <a:ext cx="1001449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9" name="Прямоугольник 68">
                <a:hlinkClick r:id="rId10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7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72" name="4-конечная звезда 71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3" name="4-конечная звезда 72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4" name="4-конечная звезда 73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 bwMode="auto">
              <a:xfrm rot="19275439">
                <a:off x="1037800" y="2798619"/>
                <a:ext cx="464509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 bwMode="auto">
              <a:xfrm rot="1394041">
                <a:off x="1825102" y="1938223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 bwMode="auto">
              <a:xfrm rot="15154483">
                <a:off x="1438426" y="4021141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 bwMode="auto">
              <a:xfrm rot="16898388">
                <a:off x="2042286" y="3042389"/>
                <a:ext cx="467880" cy="25981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 rot="7884008">
                <a:off x="2589243" y="1229851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rot="7469707">
                <a:off x="3367153" y="4949115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9744319">
                <a:off x="2454944" y="4996711"/>
                <a:ext cx="316496" cy="18997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19744319">
                <a:off x="2758843" y="3762639"/>
                <a:ext cx="318070" cy="67355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rot="19744319">
                <a:off x="3508355" y="605236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86" name="4-конечная звезда 85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7" name="4-конечная звезда 86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8" name="4-конечная звезда 87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9" name="4-конечная звезда 88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0" name="4-конечная звезда 89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1" name="Пятно 1 90"/>
              <p:cNvSpPr/>
              <p:nvPr/>
            </p:nvSpPr>
            <p:spPr>
              <a:xfrm>
                <a:off x="499285" y="500042"/>
                <a:ext cx="143290" cy="7065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" name="Пятно 1 91"/>
              <p:cNvSpPr/>
              <p:nvPr/>
            </p:nvSpPr>
            <p:spPr>
              <a:xfrm>
                <a:off x="1143299" y="500042"/>
                <a:ext cx="285003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3" name="Пятно 1 92"/>
              <p:cNvSpPr/>
              <p:nvPr/>
            </p:nvSpPr>
            <p:spPr>
              <a:xfrm>
                <a:off x="715006" y="713571"/>
                <a:ext cx="285003" cy="21509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4" name="Пятно 1 93"/>
              <p:cNvSpPr/>
              <p:nvPr/>
            </p:nvSpPr>
            <p:spPr>
              <a:xfrm>
                <a:off x="428428" y="1214422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5" name="Пятно 1 94"/>
              <p:cNvSpPr/>
              <p:nvPr/>
            </p:nvSpPr>
            <p:spPr>
              <a:xfrm>
                <a:off x="1642448" y="357166"/>
                <a:ext cx="286578" cy="14287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6" name="Пятно 1 95"/>
              <p:cNvSpPr/>
              <p:nvPr/>
            </p:nvSpPr>
            <p:spPr>
              <a:xfrm>
                <a:off x="214282" y="1785926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9" name="Формула" r:id="rId11" imgW="774360" imgH="444240" progId="Equation.3">
                    <p:embed/>
                  </p:oleObj>
                </mc:Choice>
                <mc:Fallback>
                  <p:oleObj name="Формула" r:id="rId11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0" name="Формула" r:id="rId13" imgW="419040" imgH="469800" progId="Equation.3">
                    <p:embed/>
                  </p:oleObj>
                </mc:Choice>
                <mc:Fallback>
                  <p:oleObj name="Формула" r:id="rId13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1" name="Формула" r:id="rId15" imgW="406080" imgH="203040" progId="Equation.3">
                    <p:embed/>
                  </p:oleObj>
                </mc:Choice>
                <mc:Fallback>
                  <p:oleObj name="Формула" r:id="rId15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Нижний колонтитул 9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7429520" y="571480"/>
            <a:ext cx="962633" cy="858857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571480"/>
            <a:ext cx="2798721" cy="510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Неравенства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" y="1643063"/>
            <a:ext cx="5357813" cy="1643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Какие из чисел 60, 50, 40, 12, 8, 7 и 3 являются решениями </a:t>
            </a:r>
            <a:r>
              <a:rPr lang="ru-RU" b="1" i="1" dirty="0" err="1">
                <a:solidFill>
                  <a:schemeClr val="tx1"/>
                </a:solidFill>
                <a:latin typeface="Georgia" pitchFamily="18" charset="0"/>
              </a:rPr>
              <a:t>неравества</a:t>
            </a: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 7</a:t>
            </a:r>
            <a:r>
              <a:rPr lang="en-US" b="1" i="1" dirty="0">
                <a:solidFill>
                  <a:schemeClr val="tx1"/>
                </a:solidFill>
                <a:latin typeface="Georgia" pitchFamily="18" charset="0"/>
              </a:rPr>
              <a:t>&lt;y&lt;50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000240"/>
            <a:ext cx="1928826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40, 12, 8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6286512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1" name="Группа 42"/>
          <p:cNvGrpSpPr>
            <a:grpSpLocks/>
          </p:cNvGrpSpPr>
          <p:nvPr/>
        </p:nvGrpSpPr>
        <p:grpSpPr bwMode="auto">
          <a:xfrm>
            <a:off x="214313" y="214313"/>
            <a:ext cx="8715375" cy="6429375"/>
            <a:chOff x="214313" y="214313"/>
            <a:chExt cx="8715375" cy="6429375"/>
          </a:xfrm>
        </p:grpSpPr>
        <p:grpSp>
          <p:nvGrpSpPr>
            <p:cNvPr id="1033" name="Группа 3"/>
            <p:cNvGrpSpPr>
              <a:grpSpLocks/>
            </p:cNvGrpSpPr>
            <p:nvPr/>
          </p:nvGrpSpPr>
          <p:grpSpPr bwMode="auto">
            <a:xfrm>
              <a:off x="214313" y="214313"/>
              <a:ext cx="8715375" cy="6429375"/>
              <a:chOff x="214282" y="214290"/>
              <a:chExt cx="8715436" cy="6429420"/>
            </a:xfrm>
          </p:grpSpPr>
          <p:sp>
            <p:nvSpPr>
              <p:cNvPr id="5" name="Скругленный прямоугольник 4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6" name="Скругленный прямоугольник 5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7" name="Багетная рамка 6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" name="Прямоугольник 7">
                <a:hlinkClick r:id="rId6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4-конечная звезда 10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4-конечная звезда 11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4-конечная звезда 12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357422" y="1714488"/>
                <a:ext cx="5572164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СВОЯ</a:t>
                </a:r>
              </a:p>
            </p:txBody>
          </p:sp>
          <p:sp>
            <p:nvSpPr>
              <p:cNvPr id="25" name="4-конечная звезда 24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4-конечная звезда 25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4-конечная звезда 26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4-конечная звезда 27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4-конечная звезда 28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Пятно 1 29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Пятно 1 30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Пятно 1 31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Пятно 1 32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Пятно 1 33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Пятно 1 34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034" name="Группа 39"/>
            <p:cNvGrpSpPr>
              <a:grpSpLocks/>
            </p:cNvGrpSpPr>
            <p:nvPr/>
          </p:nvGrpSpPr>
          <p:grpSpPr bwMode="auto">
            <a:xfrm>
              <a:off x="3833813" y="2511425"/>
              <a:ext cx="3486150" cy="2344738"/>
              <a:chOff x="3833236" y="2510784"/>
              <a:chExt cx="3486423" cy="2345000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4429124" y="3286124"/>
                <a:ext cx="2890535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cs typeface="+mn-cs"/>
                  </a:rPr>
                  <a:t>игра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33236" y="2510784"/>
                <a:ext cx="869148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cs typeface="+mn-cs"/>
                  </a:rPr>
                  <a:t>_</a:t>
                </a:r>
              </a:p>
            </p:txBody>
          </p:sp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Формула" r:id="rId7" imgW="774360" imgH="444240" progId="Equation.3">
                    <p:embed/>
                  </p:oleObj>
                </mc:Choice>
                <mc:Fallback>
                  <p:oleObj name="Формула" r:id="rId7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Формула" r:id="rId9" imgW="419040" imgH="469800" progId="Equation.3">
                    <p:embed/>
                  </p:oleObj>
                </mc:Choice>
                <mc:Fallback>
                  <p:oleObj name="Формула" r:id="rId9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Формула" r:id="rId11" imgW="406080" imgH="203040" progId="Equation.3">
                    <p:embed/>
                  </p:oleObj>
                </mc:Choice>
                <mc:Fallback>
                  <p:oleObj name="Формула" r:id="rId11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Нижний колонтитул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  <p:sndAc>
      <p:stSnd>
        <p:snd r:embed="rId3" name="Начало раунда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7429520" y="571480"/>
            <a:ext cx="1071570" cy="777061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solidFill>
                  <a:srgbClr val="C0000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1500188"/>
            <a:ext cx="7215188" cy="1643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Какое из множеств </a:t>
            </a:r>
            <a:r>
              <a:rPr lang="ru-RU" b="1" i="1" dirty="0">
                <a:solidFill>
                  <a:schemeClr val="tx1"/>
                </a:solidFill>
                <a:latin typeface="Georgia" pitchFamily="18" charset="0"/>
                <a:sym typeface="Symbol"/>
              </a:rPr>
              <a:t>0, 1, 2, 3,  1, 2, 3, 4, 0, 1, 3, 4, 0, 1, 2, 3, 4, 0, 1, 2, 3, 4, 5 </a:t>
            </a: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является множеством решений </a:t>
            </a:r>
            <a:r>
              <a:rPr lang="ru-RU" b="1" i="1" dirty="0" err="1">
                <a:solidFill>
                  <a:schemeClr val="tx1"/>
                </a:solidFill>
                <a:latin typeface="Georgia" pitchFamily="18" charset="0"/>
              </a:rPr>
              <a:t>неравества</a:t>
            </a: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ru-RU" b="1" i="1" dirty="0" err="1">
                <a:solidFill>
                  <a:schemeClr val="tx1"/>
                </a:solidFill>
                <a:latin typeface="Georgia" pitchFamily="18" charset="0"/>
              </a:rPr>
              <a:t>п</a:t>
            </a:r>
            <a:r>
              <a:rPr lang="en-US" b="1" i="1" dirty="0">
                <a:solidFill>
                  <a:schemeClr val="tx1"/>
                </a:solidFill>
                <a:latin typeface="Georgia" pitchFamily="18" charset="0"/>
              </a:rPr>
              <a:t>&lt;5</a:t>
            </a:r>
            <a:endParaRPr lang="ru-RU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3286124"/>
            <a:ext cx="3991409" cy="715089"/>
          </a:xfrm>
          <a:prstGeom prst="roundRect">
            <a:avLst/>
          </a:prstGeom>
          <a:gradFill>
            <a:gsLst>
              <a:gs pos="0">
                <a:srgbClr val="7030A0"/>
              </a:gs>
              <a:gs pos="35000">
                <a:srgbClr val="00B0F0"/>
              </a:gs>
              <a:gs pos="100000">
                <a:srgbClr val="7030A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1"/>
                </a:solidFill>
                <a:latin typeface="Georgia" pitchFamily="18" charset="0"/>
                <a:sym typeface="Symbol"/>
              </a:rPr>
              <a:t>0, 1, 2, 3, 4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429388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428596" y="428604"/>
            <a:ext cx="2798721" cy="510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Неравенства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6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7429520" y="571480"/>
            <a:ext cx="1071570" cy="777061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515" y="464970"/>
            <a:ext cx="4455027" cy="102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 в мешке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1571612"/>
            <a:ext cx="6929486" cy="19288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99000"/>
                </a:schemeClr>
              </a:gs>
              <a:gs pos="35000">
                <a:srgbClr val="FFFFA3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У </a:t>
            </a:r>
            <a:r>
              <a:rPr lang="ru-RU" sz="2800" b="1" i="1" dirty="0" err="1">
                <a:solidFill>
                  <a:schemeClr val="tx1"/>
                </a:solidFill>
                <a:latin typeface="Georgia" pitchFamily="18" charset="0"/>
              </a:rPr>
              <a:t>Винни-Пуха</a:t>
            </a: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 было 9 л меда. Он съел на завтрак 4 л. Какую часть меда он съел? Какая часть меда осталась?</a:t>
            </a:r>
          </a:p>
        </p:txBody>
      </p:sp>
      <p:pic>
        <p:nvPicPr>
          <p:cNvPr id="10" name="Рисунок 9" descr="Binni_Pu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3500438"/>
            <a:ext cx="1850052" cy="2405068"/>
          </a:xfrm>
          <a:prstGeom prst="snip2DiagRect">
            <a:avLst>
              <a:gd name="adj1" fmla="val 0"/>
              <a:gd name="adj2" fmla="val 2256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2357438" y="4000500"/>
          <a:ext cx="20002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Формула" r:id="rId8" imgW="876240" imgH="736560" progId="Equation.3">
                  <p:embed/>
                </p:oleObj>
              </mc:Choice>
              <mc:Fallback>
                <p:oleObj name="Формула" r:id="rId8" imgW="876240" imgH="736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000500"/>
                        <a:ext cx="2000250" cy="1500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42875" y="214313"/>
            <a:ext cx="8786813" cy="6500812"/>
            <a:chOff x="214313" y="214312"/>
            <a:chExt cx="8715376" cy="6429366"/>
          </a:xfrm>
        </p:grpSpPr>
        <p:grpSp>
          <p:nvGrpSpPr>
            <p:cNvPr id="11281" name="Группа 51"/>
            <p:cNvGrpSpPr>
              <a:grpSpLocks/>
            </p:cNvGrpSpPr>
            <p:nvPr/>
          </p:nvGrpSpPr>
          <p:grpSpPr bwMode="auto">
            <a:xfrm>
              <a:off x="214313" y="214312"/>
              <a:ext cx="8715376" cy="6429366"/>
              <a:chOff x="214282" y="214290"/>
              <a:chExt cx="8715436" cy="6429420"/>
            </a:xfrm>
          </p:grpSpPr>
          <p:sp>
            <p:nvSpPr>
              <p:cNvPr id="21" name="Скругленный прямоугольник 20">
                <a:hlinkClick r:id="rId10" action="ppaction://hlinksldjump"/>
              </p:cNvPr>
              <p:cNvSpPr/>
              <p:nvPr/>
            </p:nvSpPr>
            <p:spPr>
              <a:xfrm>
                <a:off x="428428" y="5999983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22" name="Скругленный прямоугольник 21">
                <a:hlinkClick r:id="rId6" action="ppaction://hlinksldjump"/>
              </p:cNvPr>
              <p:cNvSpPr/>
              <p:nvPr/>
            </p:nvSpPr>
            <p:spPr>
              <a:xfrm>
                <a:off x="3213904" y="5999983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23" name="Багетная рамка 22"/>
              <p:cNvSpPr/>
              <p:nvPr/>
            </p:nvSpPr>
            <p:spPr>
              <a:xfrm>
                <a:off x="7459037" y="570694"/>
                <a:ext cx="1001448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" name="Прямоугольник 23">
                <a:hlinkClick r:id="rId11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4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7" name="4-конечная звезда 26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4-конечная звезда 27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4-конечная звезда 28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 rot="19275439">
                <a:off x="1037801" y="2798619"/>
                <a:ext cx="464508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rot="1394041">
                <a:off x="1825103" y="1938223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 bwMode="auto">
              <a:xfrm rot="15154483">
                <a:off x="1438426" y="4021141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 bwMode="auto">
              <a:xfrm rot="16898388">
                <a:off x="2042287" y="3042389"/>
                <a:ext cx="467880" cy="25980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rot="7884008">
                <a:off x="2589244" y="1229851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 bwMode="auto">
              <a:xfrm rot="7469707">
                <a:off x="3367153" y="4949115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 bwMode="auto">
              <a:xfrm rot="19744319">
                <a:off x="2454945" y="4996711"/>
                <a:ext cx="316495" cy="18997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 rot="19744319">
                <a:off x="2758843" y="3762639"/>
                <a:ext cx="318070" cy="67355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rot="19744319">
                <a:off x="3508354" y="605236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42" name="4-конечная звезда 4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3" name="4-конечная звезда 4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5" name="4-конечная звезда 44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4-конечная звезда 45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7" name="4-конечная звезда 46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Пятно 1 47"/>
              <p:cNvSpPr/>
              <p:nvPr/>
            </p:nvSpPr>
            <p:spPr>
              <a:xfrm>
                <a:off x="499286" y="500042"/>
                <a:ext cx="143289" cy="7065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Пятно 1 48"/>
              <p:cNvSpPr/>
              <p:nvPr/>
            </p:nvSpPr>
            <p:spPr>
              <a:xfrm>
                <a:off x="1143299" y="500042"/>
                <a:ext cx="285004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Пятно 1 49"/>
              <p:cNvSpPr/>
              <p:nvPr/>
            </p:nvSpPr>
            <p:spPr>
              <a:xfrm>
                <a:off x="715006" y="713571"/>
                <a:ext cx="285004" cy="21509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ятно 1 50"/>
              <p:cNvSpPr/>
              <p:nvPr/>
            </p:nvSpPr>
            <p:spPr>
              <a:xfrm>
                <a:off x="428428" y="1214422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Пятно 1 51"/>
              <p:cNvSpPr/>
              <p:nvPr/>
            </p:nvSpPr>
            <p:spPr>
              <a:xfrm>
                <a:off x="1642449" y="357166"/>
                <a:ext cx="286578" cy="14287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3" name="Пятно 1 52"/>
              <p:cNvSpPr/>
              <p:nvPr/>
            </p:nvSpPr>
            <p:spPr>
              <a:xfrm>
                <a:off x="214282" y="1785926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1267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Формула" r:id="rId12" imgW="774360" imgH="444240" progId="Equation.3">
                    <p:embed/>
                  </p:oleObj>
                </mc:Choice>
                <mc:Fallback>
                  <p:oleObj name="Формула" r:id="rId12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name="Формула" r:id="rId14" imgW="419040" imgH="469800" progId="Equation.3">
                    <p:embed/>
                  </p:oleObj>
                </mc:Choice>
                <mc:Fallback>
                  <p:oleObj name="Формула" r:id="rId14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Формула" r:id="rId16" imgW="406080" imgH="203040" progId="Equation.3">
                    <p:embed/>
                  </p:oleObj>
                </mc:Choice>
                <mc:Fallback>
                  <p:oleObj name="Формула" r:id="rId16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Нижний колонтитул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7429520" y="571480"/>
            <a:ext cx="1071570" cy="858857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grpSp>
        <p:nvGrpSpPr>
          <p:cNvPr id="12296" name="Группа 10"/>
          <p:cNvGrpSpPr>
            <a:grpSpLocks/>
          </p:cNvGrpSpPr>
          <p:nvPr/>
        </p:nvGrpSpPr>
        <p:grpSpPr bwMode="auto">
          <a:xfrm>
            <a:off x="1357313" y="1357313"/>
            <a:ext cx="6000750" cy="1643062"/>
            <a:chOff x="571472" y="1500174"/>
            <a:chExt cx="7215238" cy="164307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71472" y="1500174"/>
              <a:ext cx="7215238" cy="164307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ru-RU" b="1" i="1" dirty="0">
                  <a:solidFill>
                    <a:schemeClr val="tx1"/>
                  </a:solidFill>
                  <a:latin typeface="Georgia" pitchFamily="18" charset="0"/>
                </a:rPr>
                <a:t>Найдите пересечение множеств  решений </a:t>
              </a:r>
              <a:r>
                <a:rPr lang="en-US" b="1" i="1" dirty="0">
                  <a:solidFill>
                    <a:schemeClr val="tx1"/>
                  </a:solidFill>
                  <a:latin typeface="Georgia" pitchFamily="18" charset="0"/>
                </a:rPr>
                <a:t/>
              </a:r>
              <a:br>
                <a:rPr lang="en-US" b="1" i="1" dirty="0">
                  <a:solidFill>
                    <a:schemeClr val="tx1"/>
                  </a:solidFill>
                  <a:latin typeface="Georgia" pitchFamily="18" charset="0"/>
                </a:rPr>
              </a:br>
              <a:r>
                <a:rPr lang="ru-RU" b="1" i="1" dirty="0">
                  <a:solidFill>
                    <a:schemeClr val="tx1"/>
                  </a:solidFill>
                  <a:latin typeface="Georgia" pitchFamily="18" charset="0"/>
                </a:rPr>
                <a:t>неравенств  </a:t>
              </a:r>
              <a:r>
                <a:rPr lang="en-US" b="1" i="1" dirty="0">
                  <a:solidFill>
                    <a:schemeClr val="tx1"/>
                  </a:solidFill>
                  <a:latin typeface="Georgia" pitchFamily="18" charset="0"/>
                </a:rPr>
                <a:t>                         </a:t>
              </a:r>
              <a:r>
                <a:rPr lang="ru-RU" b="1" i="1" dirty="0">
                  <a:solidFill>
                    <a:schemeClr val="tx1"/>
                  </a:solidFill>
                  <a:latin typeface="Georgia" pitchFamily="18" charset="0"/>
                </a:rPr>
                <a:t>и</a:t>
              </a:r>
            </a:p>
          </p:txBody>
        </p:sp>
        <p:graphicFrame>
          <p:nvGraphicFramePr>
            <p:cNvPr id="12290" name="Object 1"/>
            <p:cNvGraphicFramePr>
              <a:graphicFrameLocks noChangeAspect="1"/>
            </p:cNvGraphicFramePr>
            <p:nvPr/>
          </p:nvGraphicFramePr>
          <p:xfrm>
            <a:off x="2718864" y="2357430"/>
            <a:ext cx="1357323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8" name="Формула" r:id="rId6" imgW="571320" imgH="177480" progId="Equation.3">
                    <p:embed/>
                  </p:oleObj>
                </mc:Choice>
                <mc:Fallback>
                  <p:oleObj name="Формула" r:id="rId6" imgW="571320" imgH="177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8864" y="2357430"/>
                          <a:ext cx="1357323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1"/>
            <p:cNvGraphicFramePr>
              <a:graphicFrameLocks noChangeAspect="1"/>
            </p:cNvGraphicFramePr>
            <p:nvPr/>
          </p:nvGraphicFramePr>
          <p:xfrm>
            <a:off x="5038048" y="2357430"/>
            <a:ext cx="1357323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Формула" r:id="rId8" imgW="571320" imgH="177480" progId="Equation.3">
                    <p:embed/>
                  </p:oleObj>
                </mc:Choice>
                <mc:Fallback>
                  <p:oleObj name="Формула" r:id="rId8" imgW="57132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048" y="2357430"/>
                          <a:ext cx="1357323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428596" y="428604"/>
            <a:ext cx="2798721" cy="510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Неравенства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5140" y="4214818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6286512" y="350043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7429520" y="571480"/>
            <a:ext cx="1071570" cy="858857"/>
          </a:xfrm>
          <a:prstGeom prst="beve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50</a:t>
            </a:r>
          </a:p>
        </p:txBody>
      </p:sp>
      <p:grpSp>
        <p:nvGrpSpPr>
          <p:cNvPr id="13319" name="Группа 7"/>
          <p:cNvGrpSpPr>
            <a:grpSpLocks/>
          </p:cNvGrpSpPr>
          <p:nvPr/>
        </p:nvGrpSpPr>
        <p:grpSpPr bwMode="auto">
          <a:xfrm>
            <a:off x="1357313" y="1357313"/>
            <a:ext cx="6000750" cy="1643062"/>
            <a:chOff x="571472" y="1500174"/>
            <a:chExt cx="7215238" cy="16430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1472" y="1500174"/>
              <a:ext cx="7215238" cy="164307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ru-RU" b="1" i="1" dirty="0">
                  <a:solidFill>
                    <a:schemeClr val="tx1"/>
                  </a:solidFill>
                  <a:latin typeface="Georgia" pitchFamily="18" charset="0"/>
                </a:rPr>
                <a:t>Найдите множество  решений </a:t>
              </a:r>
              <a:r>
                <a:rPr lang="en-US" b="1" i="1" dirty="0">
                  <a:solidFill>
                    <a:schemeClr val="tx1"/>
                  </a:solidFill>
                  <a:latin typeface="Georgia" pitchFamily="18" charset="0"/>
                </a:rPr>
                <a:t/>
              </a:r>
              <a:br>
                <a:rPr lang="en-US" b="1" i="1" dirty="0">
                  <a:solidFill>
                    <a:schemeClr val="tx1"/>
                  </a:solidFill>
                  <a:latin typeface="Georgia" pitchFamily="18" charset="0"/>
                </a:rPr>
              </a:br>
              <a:r>
                <a:rPr lang="ru-RU" b="1" i="1" dirty="0">
                  <a:solidFill>
                    <a:schemeClr val="tx1"/>
                  </a:solidFill>
                  <a:latin typeface="Georgia" pitchFamily="18" charset="0"/>
                </a:rPr>
                <a:t>неравенства </a:t>
              </a:r>
              <a:r>
                <a:rPr lang="en-US" b="1" i="1" dirty="0">
                  <a:solidFill>
                    <a:schemeClr val="tx1"/>
                  </a:solidFill>
                  <a:latin typeface="Georgia" pitchFamily="18" charset="0"/>
                </a:rPr>
                <a:t>                      </a:t>
              </a:r>
              <a:endParaRPr lang="ru-RU" b="1" i="1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graphicFrame>
          <p:nvGraphicFramePr>
            <p:cNvPr id="13314" name="Object 1"/>
            <p:cNvGraphicFramePr>
              <a:graphicFrameLocks noChangeAspect="1"/>
            </p:cNvGraphicFramePr>
            <p:nvPr/>
          </p:nvGraphicFramePr>
          <p:xfrm>
            <a:off x="3148343" y="2357430"/>
            <a:ext cx="1357323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Формула" r:id="rId6" imgW="571320" imgH="177480" progId="Equation.3">
                    <p:embed/>
                  </p:oleObj>
                </mc:Choice>
                <mc:Fallback>
                  <p:oleObj name="Формула" r:id="rId6" imgW="571320" imgH="177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343" y="2357430"/>
                          <a:ext cx="1357323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Скругленный прямоугольник 10"/>
          <p:cNvSpPr/>
          <p:nvPr/>
        </p:nvSpPr>
        <p:spPr>
          <a:xfrm>
            <a:off x="6429388" y="4214818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х=1</a:t>
            </a:r>
          </a:p>
        </p:txBody>
      </p:sp>
      <p:grpSp>
        <p:nvGrpSpPr>
          <p:cNvPr id="3" name="Группа 11"/>
          <p:cNvGrpSpPr/>
          <p:nvPr/>
        </p:nvGrpSpPr>
        <p:grpSpPr>
          <a:xfrm>
            <a:off x="6143636" y="357187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428596" y="428604"/>
            <a:ext cx="2798721" cy="510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Неравенства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Группа 3"/>
          <p:cNvGrpSpPr>
            <a:grpSpLocks/>
          </p:cNvGrpSpPr>
          <p:nvPr/>
        </p:nvGrpSpPr>
        <p:grpSpPr bwMode="auto">
          <a:xfrm>
            <a:off x="214313" y="214313"/>
            <a:ext cx="8715375" cy="6429375"/>
            <a:chOff x="214282" y="214290"/>
            <a:chExt cx="8715436" cy="6429420"/>
          </a:xfrm>
        </p:grpSpPr>
        <p:sp>
          <p:nvSpPr>
            <p:cNvPr id="52" name="Скругленный прямоугольник 51">
              <a:hlinkClick r:id="rId4" action="ppaction://hlinksldjump"/>
            </p:cNvPr>
            <p:cNvSpPr/>
            <p:nvPr/>
          </p:nvSpPr>
          <p:spPr>
            <a:xfrm>
              <a:off x="428595" y="6000767"/>
              <a:ext cx="2643207" cy="357191"/>
            </a:xfrm>
            <a:prstGeom prst="roundRec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Продолжить игру</a:t>
              </a:r>
            </a:p>
          </p:txBody>
        </p:sp>
        <p:sp>
          <p:nvSpPr>
            <p:cNvPr id="53" name="Скругленный прямоугольник 52">
              <a:hlinkClick r:id="rId5" action="ppaction://hlinksldjump"/>
            </p:cNvPr>
            <p:cNvSpPr/>
            <p:nvPr/>
          </p:nvSpPr>
          <p:spPr>
            <a:xfrm>
              <a:off x="3214678" y="6000767"/>
              <a:ext cx="1857388" cy="3571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II </a:t>
              </a:r>
              <a:r>
                <a:rPr lang="ru-RU" sz="2000" b="1" dirty="0"/>
                <a:t>раунд </a:t>
              </a:r>
            </a:p>
          </p:txBody>
        </p:sp>
        <p:sp>
          <p:nvSpPr>
            <p:cNvPr id="54" name="Багетная рамка 53"/>
            <p:cNvSpPr/>
            <p:nvPr/>
          </p:nvSpPr>
          <p:spPr>
            <a:xfrm>
              <a:off x="7459683" y="571479"/>
              <a:ext cx="1000132" cy="928695"/>
            </a:xfrm>
            <a:prstGeom prst="bevel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" name="Прямоугольник 54">
              <a:hlinkClick r:id="rId6" action="ppaction://hlinksldjump"/>
            </p:cNvPr>
            <p:cNvSpPr/>
            <p:nvPr/>
          </p:nvSpPr>
          <p:spPr>
            <a:xfrm>
              <a:off x="7500958" y="642918"/>
              <a:ext cx="928459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r>
                <a:rPr lang="en-US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0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gradFill>
              <a:gsLst>
                <a:gs pos="0">
                  <a:srgbClr val="000066"/>
                </a:gs>
                <a:gs pos="60000">
                  <a:schemeClr val="tx1"/>
                </a:gs>
                <a:gs pos="100000">
                  <a:srgbClr val="000066"/>
                </a:gs>
                <a:gs pos="100000">
                  <a:schemeClr val="tx1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11"/>
            <p:cNvGrpSpPr/>
            <p:nvPr/>
          </p:nvGrpSpPr>
          <p:grpSpPr>
            <a:xfrm>
              <a:off x="642910" y="357166"/>
              <a:ext cx="5572164" cy="5572164"/>
              <a:chOff x="642910" y="357166"/>
              <a:chExt cx="5572164" cy="5572164"/>
            </a:xfrm>
            <a:gradFill>
              <a:gsLst>
                <a:gs pos="0">
                  <a:schemeClr val="tx1"/>
                </a:gs>
                <a:gs pos="60000">
                  <a:srgbClr val="003399"/>
                </a:gs>
                <a:gs pos="100000">
                  <a:srgbClr val="000066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Овал 9"/>
              <p:cNvSpPr/>
              <p:nvPr/>
            </p:nvSpPr>
            <p:spPr>
              <a:xfrm>
                <a:off x="642910" y="357166"/>
                <a:ext cx="5572164" cy="5572164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857224" y="548810"/>
                <a:ext cx="5143536" cy="5143536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58" name="4-конечная звезда 57"/>
            <p:cNvSpPr/>
            <p:nvPr/>
          </p:nvSpPr>
          <p:spPr>
            <a:xfrm>
              <a:off x="6500826" y="714356"/>
              <a:ext cx="142876" cy="214314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9" name="4-конечная звезда 58"/>
            <p:cNvSpPr/>
            <p:nvPr/>
          </p:nvSpPr>
          <p:spPr>
            <a:xfrm>
              <a:off x="7143768" y="1214422"/>
              <a:ext cx="285752" cy="428628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4-конечная звезда 59"/>
            <p:cNvSpPr/>
            <p:nvPr/>
          </p:nvSpPr>
          <p:spPr>
            <a:xfrm>
              <a:off x="8286776" y="2571744"/>
              <a:ext cx="428628" cy="785818"/>
            </a:xfrm>
            <a:prstGeom prst="star4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 bwMode="auto">
            <a:xfrm rot="19275439">
              <a:off x="1038200" y="2798758"/>
              <a:ext cx="463553" cy="301627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 bwMode="auto">
            <a:xfrm rot="1394041">
              <a:off x="1825605" y="1938327"/>
              <a:ext cx="317502" cy="18891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 bwMode="auto">
            <a:xfrm rot="15154483">
              <a:off x="1438253" y="4021142"/>
              <a:ext cx="466728" cy="38735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 bwMode="auto">
            <a:xfrm rot="16898388">
              <a:off x="2042301" y="3042441"/>
              <a:ext cx="468315" cy="26035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 bwMode="auto">
            <a:xfrm rot="7884008">
              <a:off x="2588405" y="1229503"/>
              <a:ext cx="317502" cy="18891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 bwMode="auto">
            <a:xfrm rot="7469707">
              <a:off x="3367872" y="4949042"/>
              <a:ext cx="354015" cy="34290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 bwMode="auto">
            <a:xfrm rot="19744319">
              <a:off x="2454260" y="4997460"/>
              <a:ext cx="317502" cy="188914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 bwMode="auto">
            <a:xfrm rot="19744319">
              <a:off x="2759062" y="3762377"/>
              <a:ext cx="317502" cy="673105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 bwMode="auto">
            <a:xfrm rot="19744319">
              <a:off x="3508367" y="604818"/>
              <a:ext cx="317502" cy="673105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57475" y="3286122"/>
              <a:ext cx="5572164" cy="1938992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+mn-cs"/>
                </a:rPr>
                <a:t>СВОЯ</a:t>
              </a:r>
            </a:p>
          </p:txBody>
        </p:sp>
        <p:sp>
          <p:nvSpPr>
            <p:cNvPr id="71" name="4-конечная звезда 70"/>
            <p:cNvSpPr/>
            <p:nvPr/>
          </p:nvSpPr>
          <p:spPr>
            <a:xfrm>
              <a:off x="7072330" y="500042"/>
              <a:ext cx="142876" cy="214314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2" name="4-конечная звезда 71"/>
            <p:cNvSpPr/>
            <p:nvPr/>
          </p:nvSpPr>
          <p:spPr>
            <a:xfrm>
              <a:off x="7929586" y="714356"/>
              <a:ext cx="214314" cy="357190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8429652" y="428604"/>
              <a:ext cx="214314" cy="357190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4-конечная звезда 73"/>
            <p:cNvSpPr/>
            <p:nvPr/>
          </p:nvSpPr>
          <p:spPr>
            <a:xfrm>
              <a:off x="8286776" y="1500174"/>
              <a:ext cx="285752" cy="500066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5" name="4-конечная звезда 74"/>
            <p:cNvSpPr/>
            <p:nvPr/>
          </p:nvSpPr>
          <p:spPr>
            <a:xfrm>
              <a:off x="7500958" y="2285992"/>
              <a:ext cx="285752" cy="500066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6" name="Пятно 1 75"/>
            <p:cNvSpPr/>
            <p:nvPr/>
          </p:nvSpPr>
          <p:spPr>
            <a:xfrm>
              <a:off x="500034" y="500042"/>
              <a:ext cx="142876" cy="71437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Пятно 1 76"/>
            <p:cNvSpPr/>
            <p:nvPr/>
          </p:nvSpPr>
          <p:spPr>
            <a:xfrm>
              <a:off x="1142975" y="500042"/>
              <a:ext cx="285752" cy="142876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8" name="Пятно 1 77"/>
            <p:cNvSpPr/>
            <p:nvPr/>
          </p:nvSpPr>
          <p:spPr>
            <a:xfrm>
              <a:off x="714347" y="714355"/>
              <a:ext cx="285752" cy="214315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Пятно 1 78"/>
            <p:cNvSpPr/>
            <p:nvPr/>
          </p:nvSpPr>
          <p:spPr>
            <a:xfrm>
              <a:off x="428595" y="1214422"/>
              <a:ext cx="285752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0" name="Пятно 1 79"/>
            <p:cNvSpPr/>
            <p:nvPr/>
          </p:nvSpPr>
          <p:spPr>
            <a:xfrm>
              <a:off x="1643042" y="357166"/>
              <a:ext cx="285752" cy="142876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" name="Пятно 1 80"/>
            <p:cNvSpPr/>
            <p:nvPr/>
          </p:nvSpPr>
          <p:spPr>
            <a:xfrm>
              <a:off x="214282" y="1785926"/>
              <a:ext cx="500065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4342" name="Группа 39"/>
          <p:cNvGrpSpPr>
            <a:grpSpLocks/>
          </p:cNvGrpSpPr>
          <p:nvPr/>
        </p:nvGrpSpPr>
        <p:grpSpPr bwMode="auto">
          <a:xfrm>
            <a:off x="4643438" y="3929063"/>
            <a:ext cx="3486150" cy="2344737"/>
            <a:chOff x="3833236" y="2510784"/>
            <a:chExt cx="3486423" cy="2345000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429124" y="3286124"/>
              <a:ext cx="2890535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игра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833236" y="2510784"/>
              <a:ext cx="869148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_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2558856" y="1428736"/>
            <a:ext cx="478528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II </a:t>
            </a:r>
            <a:r>
              <a:rPr lang="ru-RU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раунд 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715125" y="2786063"/>
          <a:ext cx="15001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Формула" r:id="rId7" imgW="774360" imgH="444240" progId="Equation.3">
                  <p:embed/>
                </p:oleObj>
              </mc:Choice>
              <mc:Fallback>
                <p:oleObj name="Формула" r:id="rId7" imgW="7743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30000" contrast="-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786063"/>
                        <a:ext cx="1500188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57188" y="5143500"/>
          <a:ext cx="9286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Формула" r:id="rId9" imgW="419040" imgH="469800" progId="Equation.3">
                  <p:embed/>
                </p:oleObj>
              </mc:Choice>
              <mc:Fallback>
                <p:oleObj name="Формула" r:id="rId9" imgW="4190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5143500"/>
                        <a:ext cx="928687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429250" y="428625"/>
          <a:ext cx="6429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Формула" r:id="rId11" imgW="406080" imgH="203040" progId="Equation.3">
                  <p:embed/>
                </p:oleObj>
              </mc:Choice>
              <mc:Fallback>
                <p:oleObj name="Формула" r:id="rId11" imgW="4060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28625"/>
                        <a:ext cx="64293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Нижний колонтитул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 advTm="1000">
    <p:sndAc>
      <p:stSnd>
        <p:snd r:embed="rId3" name="Начало раунд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264320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тур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2857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000364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4000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143372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5143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5286380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6286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6429388" y="250025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7429500" y="2428828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7500958" y="249170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857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3000364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000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143372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19" name="Багетная рамка 18"/>
          <p:cNvSpPr/>
          <p:nvPr/>
        </p:nvSpPr>
        <p:spPr>
          <a:xfrm>
            <a:off x="5143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5286380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21" name="Багетная рамка 20"/>
          <p:cNvSpPr/>
          <p:nvPr/>
        </p:nvSpPr>
        <p:spPr>
          <a:xfrm>
            <a:off x="6286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rId11" action="ppaction://hlinksldjump"/>
          </p:cNvPr>
          <p:cNvSpPr/>
          <p:nvPr/>
        </p:nvSpPr>
        <p:spPr>
          <a:xfrm>
            <a:off x="6429388" y="328322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7429500" y="3211790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7524328" y="328379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26" name="Багетная рамка 25"/>
          <p:cNvSpPr/>
          <p:nvPr/>
        </p:nvSpPr>
        <p:spPr>
          <a:xfrm>
            <a:off x="2857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13" action="ppaction://hlinksldjump"/>
          </p:cNvPr>
          <p:cNvSpPr/>
          <p:nvPr/>
        </p:nvSpPr>
        <p:spPr>
          <a:xfrm>
            <a:off x="3000364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4000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hlinkClick r:id="rId14" action="ppaction://hlinksldjump"/>
          </p:cNvPr>
          <p:cNvSpPr/>
          <p:nvPr/>
        </p:nvSpPr>
        <p:spPr>
          <a:xfrm>
            <a:off x="4143372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5143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hlinkClick r:id="rId15" action="ppaction://hlinksldjump"/>
          </p:cNvPr>
          <p:cNvSpPr/>
          <p:nvPr/>
        </p:nvSpPr>
        <p:spPr>
          <a:xfrm>
            <a:off x="5286380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32" name="Багетная рамка 31"/>
          <p:cNvSpPr/>
          <p:nvPr/>
        </p:nvSpPr>
        <p:spPr>
          <a:xfrm>
            <a:off x="6286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hlinkClick r:id="rId16" action="ppaction://hlinksldjump"/>
          </p:cNvPr>
          <p:cNvSpPr/>
          <p:nvPr/>
        </p:nvSpPr>
        <p:spPr>
          <a:xfrm>
            <a:off x="6429388" y="4077983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34" name="Багетная рамка 33"/>
          <p:cNvSpPr/>
          <p:nvPr/>
        </p:nvSpPr>
        <p:spPr>
          <a:xfrm>
            <a:off x="7429500" y="4006540"/>
            <a:ext cx="1143000" cy="785813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hlinkClick r:id="rId17" action="ppaction://hlinksldjump"/>
          </p:cNvPr>
          <p:cNvSpPr/>
          <p:nvPr/>
        </p:nvSpPr>
        <p:spPr>
          <a:xfrm>
            <a:off x="7525219" y="4075884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37" name="Багетная рамка 36"/>
          <p:cNvSpPr/>
          <p:nvPr/>
        </p:nvSpPr>
        <p:spPr>
          <a:xfrm>
            <a:off x="2857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hlinkClick r:id="rId18" action="ppaction://hlinksldjump"/>
          </p:cNvPr>
          <p:cNvSpPr/>
          <p:nvPr/>
        </p:nvSpPr>
        <p:spPr>
          <a:xfrm>
            <a:off x="3000364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39" name="Багетная рамка 38"/>
          <p:cNvSpPr/>
          <p:nvPr/>
        </p:nvSpPr>
        <p:spPr>
          <a:xfrm>
            <a:off x="4000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hlinkClick r:id="rId19" action="ppaction://hlinksldjump"/>
          </p:cNvPr>
          <p:cNvSpPr/>
          <p:nvPr/>
        </p:nvSpPr>
        <p:spPr>
          <a:xfrm>
            <a:off x="4143372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41" name="Багетная рамка 40"/>
          <p:cNvSpPr/>
          <p:nvPr/>
        </p:nvSpPr>
        <p:spPr>
          <a:xfrm>
            <a:off x="5143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hlinkClick r:id="rId20" action="ppaction://hlinksldjump"/>
          </p:cNvPr>
          <p:cNvSpPr/>
          <p:nvPr/>
        </p:nvSpPr>
        <p:spPr>
          <a:xfrm>
            <a:off x="5286380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60</a:t>
            </a:r>
          </a:p>
        </p:txBody>
      </p:sp>
      <p:sp>
        <p:nvSpPr>
          <p:cNvPr id="43" name="Багетная рамка 42"/>
          <p:cNvSpPr/>
          <p:nvPr/>
        </p:nvSpPr>
        <p:spPr>
          <a:xfrm>
            <a:off x="6286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hlinkClick r:id="rId21" action="ppaction://hlinksldjump"/>
          </p:cNvPr>
          <p:cNvSpPr/>
          <p:nvPr/>
        </p:nvSpPr>
        <p:spPr>
          <a:xfrm>
            <a:off x="6429388" y="487486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80</a:t>
            </a:r>
          </a:p>
        </p:txBody>
      </p:sp>
      <p:sp>
        <p:nvSpPr>
          <p:cNvPr id="45" name="Багетная рамка 44"/>
          <p:cNvSpPr/>
          <p:nvPr/>
        </p:nvSpPr>
        <p:spPr>
          <a:xfrm>
            <a:off x="7429500" y="4803411"/>
            <a:ext cx="1143000" cy="78581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hlinkClick r:id="rId22" action="ppaction://hlinksldjump"/>
          </p:cNvPr>
          <p:cNvSpPr/>
          <p:nvPr/>
        </p:nvSpPr>
        <p:spPr>
          <a:xfrm>
            <a:off x="7525219" y="486797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47" name="Багетная рамка 46"/>
          <p:cNvSpPr/>
          <p:nvPr/>
        </p:nvSpPr>
        <p:spPr>
          <a:xfrm>
            <a:off x="642910" y="2428820"/>
            <a:ext cx="2214578" cy="785818"/>
          </a:xfrm>
          <a:prstGeom prst="bevel">
            <a:avLst>
              <a:gd name="adj" fmla="val 174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ДВИЖЕНИЕ</a:t>
            </a:r>
          </a:p>
        </p:txBody>
      </p:sp>
      <p:sp>
        <p:nvSpPr>
          <p:cNvPr id="48" name="Багетная рамка 47"/>
          <p:cNvSpPr/>
          <p:nvPr/>
        </p:nvSpPr>
        <p:spPr>
          <a:xfrm>
            <a:off x="642910" y="3211788"/>
            <a:ext cx="2214578" cy="785818"/>
          </a:xfrm>
          <a:prstGeom prst="bevel">
            <a:avLst>
              <a:gd name="adj" fmla="val 157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ИЗМЕРЕНИЕ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УГЛОВ</a:t>
            </a:r>
          </a:p>
        </p:txBody>
      </p:sp>
      <p:sp>
        <p:nvSpPr>
          <p:cNvPr id="50" name="Багетная рамка 49"/>
          <p:cNvSpPr/>
          <p:nvPr/>
        </p:nvSpPr>
        <p:spPr>
          <a:xfrm>
            <a:off x="642910" y="4006545"/>
            <a:ext cx="2214578" cy="785818"/>
          </a:xfrm>
          <a:prstGeom prst="bevel">
            <a:avLst>
              <a:gd name="adj" fmla="val 157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51" name="Багетная рамка 50"/>
          <p:cNvSpPr/>
          <p:nvPr/>
        </p:nvSpPr>
        <p:spPr>
          <a:xfrm>
            <a:off x="642910" y="4803422"/>
            <a:ext cx="2214578" cy="785818"/>
          </a:xfrm>
          <a:prstGeom prst="bevel">
            <a:avLst>
              <a:gd name="adj" fmla="val 20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ФОРМУЛЫ</a:t>
            </a:r>
          </a:p>
        </p:txBody>
      </p:sp>
      <p:grpSp>
        <p:nvGrpSpPr>
          <p:cNvPr id="37935" name="Группа 61"/>
          <p:cNvGrpSpPr>
            <a:grpSpLocks/>
          </p:cNvGrpSpPr>
          <p:nvPr/>
        </p:nvGrpSpPr>
        <p:grpSpPr bwMode="auto">
          <a:xfrm>
            <a:off x="500063" y="428625"/>
            <a:ext cx="3311525" cy="1803400"/>
            <a:chOff x="580375" y="463550"/>
            <a:chExt cx="3312914" cy="1802746"/>
          </a:xfrm>
        </p:grpSpPr>
        <p:grpSp>
          <p:nvGrpSpPr>
            <p:cNvPr id="37939" name="Группа 17"/>
            <p:cNvGrpSpPr>
              <a:grpSpLocks/>
            </p:cNvGrpSpPr>
            <p:nvPr/>
          </p:nvGrpSpPr>
          <p:grpSpPr bwMode="auto">
            <a:xfrm>
              <a:off x="580375" y="463550"/>
              <a:ext cx="3312914" cy="1802746"/>
              <a:chOff x="463965" y="500042"/>
              <a:chExt cx="3733800" cy="2309813"/>
            </a:xfrm>
          </p:grpSpPr>
          <p:pic>
            <p:nvPicPr>
              <p:cNvPr id="37941" name="Picture 3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63965" y="571480"/>
                <a:ext cx="3733800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Полилиния 55"/>
              <p:cNvSpPr/>
              <p:nvPr/>
            </p:nvSpPr>
            <p:spPr>
              <a:xfrm rot="20199931">
                <a:off x="863119" y="1329623"/>
                <a:ext cx="273860" cy="27042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6956314">
                <a:off x="1240624" y="1786343"/>
                <a:ext cx="406657" cy="2130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2479182">
                <a:off x="2812357" y="1154760"/>
                <a:ext cx="406314" cy="21349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4293788">
                <a:off x="3232474" y="625736"/>
                <a:ext cx="292793" cy="2488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42910" y="500042"/>
                <a:ext cx="2351926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n-lt"/>
                    <a:cs typeface="+mn-cs"/>
                  </a:rPr>
                  <a:t>СВОЯ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1643042" y="1357298"/>
                <a:ext cx="1999265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n-lt"/>
                    <a:cs typeface="+mn-cs"/>
                  </a:rPr>
                  <a:t>игра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1179552" y="703878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_</a:t>
              </a: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2" name="Прямоугольник 61">
            <a:hlinkClick r:id="rId24" action="ppaction://hlinksldjump"/>
          </p:cNvPr>
          <p:cNvSpPr/>
          <p:nvPr/>
        </p:nvSpPr>
        <p:spPr>
          <a:xfrm>
            <a:off x="2921690" y="5653216"/>
            <a:ext cx="303836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218A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ФИНАЛ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286248" y="642918"/>
            <a:ext cx="27081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II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РАУНД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85750" y="3071813"/>
            <a:ext cx="8572500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агетная рамка 37"/>
          <p:cNvSpPr/>
          <p:nvPr/>
        </p:nvSpPr>
        <p:spPr>
          <a:xfrm>
            <a:off x="7533207" y="461670"/>
            <a:ext cx="1143008" cy="940653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58" y="428604"/>
            <a:ext cx="2500330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Задачи на движение</a:t>
            </a:r>
          </a:p>
        </p:txBody>
      </p:sp>
      <p:sp>
        <p:nvSpPr>
          <p:cNvPr id="65554" name="Text Box 22"/>
          <p:cNvSpPr txBox="1">
            <a:spLocks noChangeArrowheads="1"/>
          </p:cNvSpPr>
          <p:nvPr/>
        </p:nvSpPr>
        <p:spPr bwMode="auto">
          <a:xfrm>
            <a:off x="3000375" y="476250"/>
            <a:ext cx="4429125" cy="922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Georgia" pitchFamily="18" charset="0"/>
              </a:rPr>
              <a:t>Найдите расстояние между движущимися объектами через 2 часа после начала движения</a:t>
            </a:r>
          </a:p>
        </p:txBody>
      </p:sp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428625" y="1357313"/>
            <a:ext cx="1847850" cy="585787"/>
            <a:chOff x="428596" y="1357298"/>
            <a:chExt cx="1848583" cy="585284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657287" y="1940996"/>
              <a:ext cx="1545251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428596" y="1357298"/>
              <a:ext cx="1848583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12 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км/ч</a:t>
              </a:r>
              <a:endParaRPr lang="ru-RU" sz="2800" b="1" dirty="0">
                <a:ln/>
                <a:solidFill>
                  <a:schemeClr val="accent3"/>
                </a:solidFill>
                <a:cs typeface="+mn-cs"/>
              </a:endParaRPr>
            </a:p>
          </p:txBody>
        </p:sp>
      </p:grpSp>
      <p:grpSp>
        <p:nvGrpSpPr>
          <p:cNvPr id="3" name="Группа 57"/>
          <p:cNvGrpSpPr>
            <a:grpSpLocks/>
          </p:cNvGrpSpPr>
          <p:nvPr/>
        </p:nvGrpSpPr>
        <p:grpSpPr bwMode="auto">
          <a:xfrm>
            <a:off x="6786563" y="1500188"/>
            <a:ext cx="1847850" cy="523875"/>
            <a:chOff x="6786578" y="1500174"/>
            <a:chExt cx="1848584" cy="523220"/>
          </a:xfrm>
        </p:grpSpPr>
        <p:cxnSp>
          <p:nvCxnSpPr>
            <p:cNvPr id="24" name="Прямая со стрелкой 23"/>
            <p:cNvCxnSpPr/>
            <p:nvPr/>
          </p:nvCxnSpPr>
          <p:spPr>
            <a:xfrm rot="10800000">
              <a:off x="6929510" y="1999611"/>
              <a:ext cx="1643715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6786578" y="1500174"/>
              <a:ext cx="1848584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1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8</a:t>
              </a:r>
              <a:r>
                <a:rPr lang="en-US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 </a:t>
              </a:r>
              <a:r>
                <a:rPr lang="ru-RU" sz="2800" b="1" dirty="0">
                  <a:ln/>
                  <a:solidFill>
                    <a:schemeClr val="accent3"/>
                  </a:solidFill>
                  <a:latin typeface="Verdana" pitchFamily="34" charset="0"/>
                  <a:cs typeface="+mn-cs"/>
                </a:rPr>
                <a:t>км/ч</a:t>
              </a:r>
              <a:endParaRPr lang="ru-RU" sz="2800" b="1" dirty="0">
                <a:ln/>
                <a:solidFill>
                  <a:schemeClr val="accent3"/>
                </a:solidFill>
                <a:cs typeface="+mn-cs"/>
              </a:endParaRPr>
            </a:p>
          </p:txBody>
        </p:sp>
      </p:grpSp>
      <p:grpSp>
        <p:nvGrpSpPr>
          <p:cNvPr id="4" name="Группа 53"/>
          <p:cNvGrpSpPr>
            <a:grpSpLocks/>
          </p:cNvGrpSpPr>
          <p:nvPr/>
        </p:nvGrpSpPr>
        <p:grpSpPr bwMode="auto">
          <a:xfrm>
            <a:off x="3643313" y="1906588"/>
            <a:ext cx="714375" cy="1308100"/>
            <a:chOff x="3643306" y="1906132"/>
            <a:chExt cx="714375" cy="1308546"/>
          </a:xfrm>
        </p:grpSpPr>
        <p:grpSp>
          <p:nvGrpSpPr>
            <p:cNvPr id="38941" name="Группа 563"/>
            <p:cNvGrpSpPr>
              <a:grpSpLocks/>
            </p:cNvGrpSpPr>
            <p:nvPr/>
          </p:nvGrpSpPr>
          <p:grpSpPr bwMode="auto">
            <a:xfrm>
              <a:off x="3643306" y="2000240"/>
              <a:ext cx="714375" cy="1214438"/>
              <a:chOff x="3214986" y="1928474"/>
              <a:chExt cx="714352" cy="1214224"/>
            </a:xfrm>
          </p:grpSpPr>
          <p:sp>
            <p:nvSpPr>
              <p:cNvPr id="48" name="Волна 47"/>
              <p:cNvSpPr/>
              <p:nvPr/>
            </p:nvSpPr>
            <p:spPr>
              <a:xfrm>
                <a:off x="3214986" y="1928060"/>
                <a:ext cx="714352" cy="500145"/>
              </a:xfrm>
              <a:prstGeom prst="wav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2607667" y="2535379"/>
                <a:ext cx="1214638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Прямоугольник 42"/>
            <p:cNvSpPr/>
            <p:nvPr/>
          </p:nvSpPr>
          <p:spPr bwMode="auto">
            <a:xfrm>
              <a:off x="3643306" y="1906132"/>
              <a:ext cx="686428" cy="5848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  <a:cs typeface="+mn-cs"/>
                </a:rPr>
                <a:t>2 ч</a:t>
              </a:r>
            </a:p>
          </p:txBody>
        </p:sp>
      </p:grpSp>
      <p:grpSp>
        <p:nvGrpSpPr>
          <p:cNvPr id="7" name="Группа 54"/>
          <p:cNvGrpSpPr>
            <a:grpSpLocks/>
          </p:cNvGrpSpPr>
          <p:nvPr/>
        </p:nvGrpSpPr>
        <p:grpSpPr bwMode="auto">
          <a:xfrm>
            <a:off x="5749925" y="1906588"/>
            <a:ext cx="714375" cy="1308100"/>
            <a:chOff x="5786446" y="1906132"/>
            <a:chExt cx="714375" cy="1308545"/>
          </a:xfrm>
        </p:grpSpPr>
        <p:grpSp>
          <p:nvGrpSpPr>
            <p:cNvPr id="38937" name="Группа 564"/>
            <p:cNvGrpSpPr>
              <a:grpSpLocks/>
            </p:cNvGrpSpPr>
            <p:nvPr/>
          </p:nvGrpSpPr>
          <p:grpSpPr bwMode="auto">
            <a:xfrm>
              <a:off x="5786446" y="2000240"/>
              <a:ext cx="714375" cy="1214437"/>
              <a:chOff x="3214901" y="1928462"/>
              <a:chExt cx="714352" cy="1214223"/>
            </a:xfrm>
          </p:grpSpPr>
          <p:sp>
            <p:nvSpPr>
              <p:cNvPr id="46" name="Волна 45"/>
              <p:cNvSpPr/>
              <p:nvPr/>
            </p:nvSpPr>
            <p:spPr>
              <a:xfrm>
                <a:off x="3214901" y="1928048"/>
                <a:ext cx="714352" cy="500145"/>
              </a:xfrm>
              <a:prstGeom prst="wav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2607582" y="2535366"/>
                <a:ext cx="1214637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Прямоугольник 44"/>
            <p:cNvSpPr/>
            <p:nvPr/>
          </p:nvSpPr>
          <p:spPr bwMode="auto">
            <a:xfrm>
              <a:off x="5786446" y="1906132"/>
              <a:ext cx="686428" cy="5848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  <a:cs typeface="+mn-cs"/>
                </a:rPr>
                <a:t>2 ч</a:t>
              </a: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3571868" y="3500438"/>
            <a:ext cx="278608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90 км</a:t>
            </a:r>
          </a:p>
        </p:txBody>
      </p:sp>
      <p:grpSp>
        <p:nvGrpSpPr>
          <p:cNvPr id="9" name="Группа 32"/>
          <p:cNvGrpSpPr>
            <a:grpSpLocks/>
          </p:cNvGrpSpPr>
          <p:nvPr/>
        </p:nvGrpSpPr>
        <p:grpSpPr bwMode="auto">
          <a:xfrm>
            <a:off x="3662363" y="2362200"/>
            <a:ext cx="2147887" cy="923925"/>
            <a:chOff x="3663092" y="2362794"/>
            <a:chExt cx="2146369" cy="923330"/>
          </a:xfrm>
        </p:grpSpPr>
        <p:sp>
          <p:nvSpPr>
            <p:cNvPr id="38935" name="Freeform 95"/>
            <p:cNvSpPr>
              <a:spLocks/>
            </p:cNvSpPr>
            <p:nvPr/>
          </p:nvSpPr>
          <p:spPr bwMode="auto">
            <a:xfrm rot="-183597">
              <a:off x="3663092" y="2485586"/>
              <a:ext cx="2146369" cy="798654"/>
            </a:xfrm>
            <a:custGeom>
              <a:avLst/>
              <a:gdLst>
                <a:gd name="T0" fmla="*/ 0 w 1352"/>
                <a:gd name="T1" fmla="*/ 1038672695 h 503"/>
                <a:gd name="T2" fmla="*/ 1754142451 w 1352"/>
                <a:gd name="T3" fmla="*/ 37816191 h 503"/>
                <a:gd name="T4" fmla="*/ 2147483647 w 1352"/>
                <a:gd name="T5" fmla="*/ 1268087985 h 503"/>
                <a:gd name="T6" fmla="*/ 0 60000 65536"/>
                <a:gd name="T7" fmla="*/ 0 60000 65536"/>
                <a:gd name="T8" fmla="*/ 0 60000 65536"/>
                <a:gd name="T9" fmla="*/ 0 w 1352"/>
                <a:gd name="T10" fmla="*/ 0 h 503"/>
                <a:gd name="T11" fmla="*/ 1352 w 1352"/>
                <a:gd name="T12" fmla="*/ 503 h 5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2" h="503">
                  <a:moveTo>
                    <a:pt x="0" y="412"/>
                  </a:moveTo>
                  <a:cubicBezTo>
                    <a:pt x="116" y="346"/>
                    <a:pt x="471" y="0"/>
                    <a:pt x="696" y="15"/>
                  </a:cubicBezTo>
                  <a:cubicBezTo>
                    <a:pt x="921" y="30"/>
                    <a:pt x="1215" y="401"/>
                    <a:pt x="1352" y="503"/>
                  </a:cubicBezTo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461001" y="2362794"/>
              <a:ext cx="611065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5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+mn-cs"/>
                </a:rPr>
                <a:t>?</a:t>
              </a:r>
              <a:endPara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+mn-cs"/>
              </a:endParaRPr>
            </a:p>
          </p:txBody>
        </p:sp>
      </p:grpSp>
      <p:pic>
        <p:nvPicPr>
          <p:cNvPr id="17" name="Picture 21" descr="http://animashky.ru/flist/obsport/8/39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2159000"/>
            <a:ext cx="135731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animashky.ru/flist/obsport/8/2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57188" y="2286000"/>
            <a:ext cx="1717676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34"/>
          <p:cNvGrpSpPr>
            <a:grpSpLocks/>
          </p:cNvGrpSpPr>
          <p:nvPr/>
        </p:nvGrpSpPr>
        <p:grpSpPr bwMode="auto">
          <a:xfrm>
            <a:off x="642938" y="1928813"/>
            <a:ext cx="7929562" cy="1643062"/>
            <a:chOff x="642910" y="1928802"/>
            <a:chExt cx="7929618" cy="1643074"/>
          </a:xfrm>
        </p:grpSpPr>
        <p:cxnSp>
          <p:nvCxnSpPr>
            <p:cNvPr id="30" name="Прямая соединительная линия 29"/>
            <p:cNvCxnSpPr/>
            <p:nvPr/>
          </p:nvCxnSpPr>
          <p:spPr bwMode="auto">
            <a:xfrm>
              <a:off x="642910" y="3571876"/>
              <a:ext cx="792961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 bwMode="auto">
            <a:xfrm rot="16200000" flipV="1">
              <a:off x="7750197" y="2773358"/>
              <a:ext cx="1584337" cy="127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-156402" y="2750339"/>
              <a:ext cx="164307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Скругленный прямоугольник 34"/>
          <p:cNvSpPr/>
          <p:nvPr/>
        </p:nvSpPr>
        <p:spPr>
          <a:xfrm>
            <a:off x="6929454" y="4714884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30 км</a:t>
            </a:r>
          </a:p>
        </p:txBody>
      </p:sp>
      <p:grpSp>
        <p:nvGrpSpPr>
          <p:cNvPr id="11" name="Группа 35"/>
          <p:cNvGrpSpPr/>
          <p:nvPr/>
        </p:nvGrpSpPr>
        <p:grpSpPr>
          <a:xfrm>
            <a:off x="6429388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0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41" name="Нижний колонтитул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14313" y="1928813"/>
            <a:ext cx="8643937" cy="2286000"/>
          </a:xfrm>
          <a:prstGeom prst="roundRect">
            <a:avLst>
              <a:gd name="adj" fmla="val 270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313" y="285750"/>
            <a:ext cx="8643937" cy="1785938"/>
          </a:xfrm>
          <a:prstGeom prst="roundRect">
            <a:avLst>
              <a:gd name="adj" fmla="val 1648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grpSp>
        <p:nvGrpSpPr>
          <p:cNvPr id="39942" name="Группа 86"/>
          <p:cNvGrpSpPr>
            <a:grpSpLocks/>
          </p:cNvGrpSpPr>
          <p:nvPr/>
        </p:nvGrpSpPr>
        <p:grpSpPr bwMode="auto">
          <a:xfrm>
            <a:off x="214313" y="2714625"/>
            <a:ext cx="8643937" cy="1000125"/>
            <a:chOff x="214282" y="2714620"/>
            <a:chExt cx="8643998" cy="10001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4282" y="2714620"/>
              <a:ext cx="8643998" cy="10001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14282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00166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786050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500694" y="30718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715140" y="30845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01024" y="3084511"/>
              <a:ext cx="857256" cy="1428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85"/>
          <p:cNvGrpSpPr>
            <a:grpSpLocks/>
          </p:cNvGrpSpPr>
          <p:nvPr/>
        </p:nvGrpSpPr>
        <p:grpSpPr bwMode="auto">
          <a:xfrm>
            <a:off x="285750" y="1438275"/>
            <a:ext cx="8496300" cy="1204913"/>
            <a:chOff x="285720" y="1477149"/>
            <a:chExt cx="8496909" cy="1204323"/>
          </a:xfrm>
        </p:grpSpPr>
        <p:grpSp>
          <p:nvGrpSpPr>
            <p:cNvPr id="39963" name="Группа 48"/>
            <p:cNvGrpSpPr>
              <a:grpSpLocks/>
            </p:cNvGrpSpPr>
            <p:nvPr/>
          </p:nvGrpSpPr>
          <p:grpSpPr bwMode="auto">
            <a:xfrm>
              <a:off x="285720" y="1566982"/>
              <a:ext cx="784748" cy="1098870"/>
              <a:chOff x="285720" y="1852734"/>
              <a:chExt cx="784748" cy="1098870"/>
            </a:xfrm>
          </p:grpSpPr>
          <p:grpSp>
            <p:nvGrpSpPr>
              <p:cNvPr id="39973" name="Группа 625"/>
              <p:cNvGrpSpPr>
                <a:grpSpLocks/>
              </p:cNvGrpSpPr>
              <p:nvPr/>
            </p:nvGrpSpPr>
            <p:grpSpPr bwMode="auto">
              <a:xfrm>
                <a:off x="285720" y="1857364"/>
                <a:ext cx="744222" cy="1094240"/>
                <a:chOff x="0" y="4143380"/>
                <a:chExt cx="883322" cy="1414854"/>
              </a:xfrm>
            </p:grpSpPr>
            <p:grpSp>
              <p:nvGrpSpPr>
                <p:cNvPr id="39975" name="Группа 618"/>
                <p:cNvGrpSpPr>
                  <a:grpSpLocks/>
                </p:cNvGrpSpPr>
                <p:nvPr/>
              </p:nvGrpSpPr>
              <p:grpSpPr bwMode="auto">
                <a:xfrm>
                  <a:off x="228188" y="4143380"/>
                  <a:ext cx="655134" cy="1071570"/>
                  <a:chOff x="130652" y="4143380"/>
                  <a:chExt cx="655134" cy="1071570"/>
                </a:xfrm>
              </p:grpSpPr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 rot="5400000">
                    <a:off x="-405007" y="4679815"/>
                    <a:ext cx="1070954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Блок-схема: перфолента 170"/>
                  <p:cNvSpPr/>
                  <p:nvPr/>
                </p:nvSpPr>
                <p:spPr>
                  <a:xfrm>
                    <a:off x="141776" y="4144338"/>
                    <a:ext cx="640679" cy="500599"/>
                  </a:xfrm>
                  <a:prstGeom prst="flowChartPunchedTap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9976" name="Группа 624"/>
                <p:cNvGrpSpPr>
                  <a:grpSpLocks/>
                </p:cNvGrpSpPr>
                <p:nvPr/>
              </p:nvGrpSpPr>
              <p:grpSpPr bwMode="auto">
                <a:xfrm>
                  <a:off x="0" y="5214950"/>
                  <a:ext cx="500066" cy="343284"/>
                  <a:chOff x="1285852" y="2157022"/>
                  <a:chExt cx="500066" cy="343284"/>
                </a:xfrm>
              </p:grpSpPr>
              <p:sp>
                <p:nvSpPr>
                  <p:cNvPr id="168" name="Блок-схема: магнитный диск 167"/>
                  <p:cNvSpPr/>
                  <p:nvPr/>
                </p:nvSpPr>
                <p:spPr>
                  <a:xfrm>
                    <a:off x="1285852" y="2286617"/>
                    <a:ext cx="499353" cy="213370"/>
                  </a:xfrm>
                  <a:prstGeom prst="flowChartMagneticDisk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169" name="Блок-схема: магнитный диск 168"/>
                  <p:cNvSpPr/>
                  <p:nvPr/>
                </p:nvSpPr>
                <p:spPr>
                  <a:xfrm>
                    <a:off x="1319770" y="2157363"/>
                    <a:ext cx="429631" cy="143614"/>
                  </a:xfrm>
                  <a:prstGeom prst="flowChartMagneticDisk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65" name="Прямоугольник 164"/>
              <p:cNvSpPr/>
              <p:nvPr/>
            </p:nvSpPr>
            <p:spPr>
              <a:xfrm>
                <a:off x="440166" y="1852734"/>
                <a:ext cx="630302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cs typeface="+mn-cs"/>
                  </a:rPr>
                  <a:t>3 ч</a:t>
                </a:r>
              </a:p>
            </p:txBody>
          </p:sp>
        </p:grpSp>
        <p:grpSp>
          <p:nvGrpSpPr>
            <p:cNvPr id="39964" name="Группа 54"/>
            <p:cNvGrpSpPr>
              <a:grpSpLocks/>
            </p:cNvGrpSpPr>
            <p:nvPr/>
          </p:nvGrpSpPr>
          <p:grpSpPr bwMode="auto">
            <a:xfrm>
              <a:off x="8072462" y="1477149"/>
              <a:ext cx="710167" cy="1204323"/>
              <a:chOff x="8072462" y="1869201"/>
              <a:chExt cx="710167" cy="1204323"/>
            </a:xfrm>
          </p:grpSpPr>
          <p:grpSp>
            <p:nvGrpSpPr>
              <p:cNvPr id="39965" name="Группа 626"/>
              <p:cNvGrpSpPr>
                <a:grpSpLocks/>
              </p:cNvGrpSpPr>
              <p:nvPr/>
            </p:nvGrpSpPr>
            <p:grpSpPr bwMode="auto">
              <a:xfrm>
                <a:off x="8072462" y="1869201"/>
                <a:ext cx="642942" cy="1204323"/>
                <a:chOff x="0" y="4143380"/>
                <a:chExt cx="883322" cy="1414854"/>
              </a:xfrm>
            </p:grpSpPr>
            <p:grpSp>
              <p:nvGrpSpPr>
                <p:cNvPr id="39967" name="Группа 618"/>
                <p:cNvGrpSpPr>
                  <a:grpSpLocks/>
                </p:cNvGrpSpPr>
                <p:nvPr/>
              </p:nvGrpSpPr>
              <p:grpSpPr bwMode="auto">
                <a:xfrm>
                  <a:off x="228188" y="4143380"/>
                  <a:ext cx="655134" cy="1071570"/>
                  <a:chOff x="130652" y="4143380"/>
                  <a:chExt cx="655134" cy="1071570"/>
                </a:xfrm>
              </p:grpSpPr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401568" y="4679310"/>
                    <a:ext cx="1071859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0" name="Блок-схема: перфолента 179"/>
                  <p:cNvSpPr/>
                  <p:nvPr/>
                </p:nvSpPr>
                <p:spPr>
                  <a:xfrm>
                    <a:off x="147449" y="4143380"/>
                    <a:ext cx="639086" cy="499579"/>
                  </a:xfrm>
                  <a:prstGeom prst="flowChartPunchedTape">
                    <a:avLst/>
                  </a:prstGeom>
                  <a:solidFill>
                    <a:srgbClr val="FFFF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9968" name="Группа 624"/>
                <p:cNvGrpSpPr>
                  <a:grpSpLocks/>
                </p:cNvGrpSpPr>
                <p:nvPr/>
              </p:nvGrpSpPr>
              <p:grpSpPr bwMode="auto">
                <a:xfrm>
                  <a:off x="0" y="5214950"/>
                  <a:ext cx="500066" cy="343284"/>
                  <a:chOff x="1285852" y="2157022"/>
                  <a:chExt cx="500066" cy="343284"/>
                </a:xfrm>
              </p:grpSpPr>
              <p:sp>
                <p:nvSpPr>
                  <p:cNvPr id="177" name="Блок-схема: магнитный диск 176"/>
                  <p:cNvSpPr/>
                  <p:nvPr/>
                </p:nvSpPr>
                <p:spPr>
                  <a:xfrm>
                    <a:off x="1286544" y="2285933"/>
                    <a:ext cx="499490" cy="214373"/>
                  </a:xfrm>
                  <a:prstGeom prst="flowChartMagneticDisk">
                    <a:avLst/>
                  </a:prstGeom>
                  <a:solidFill>
                    <a:srgbClr val="00B05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178" name="Блок-схема: магнитный диск 177"/>
                  <p:cNvSpPr/>
                  <p:nvPr/>
                </p:nvSpPr>
                <p:spPr>
                  <a:xfrm>
                    <a:off x="1321443" y="2157311"/>
                    <a:ext cx="427512" cy="143535"/>
                  </a:xfrm>
                  <a:prstGeom prst="flowChartMagneticDisk">
                    <a:avLst/>
                  </a:prstGeom>
                  <a:solidFill>
                    <a:srgbClr val="00B05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74" name="Прямоугольник 173"/>
              <p:cNvSpPr/>
              <p:nvPr/>
            </p:nvSpPr>
            <p:spPr>
              <a:xfrm>
                <a:off x="8152328" y="1887596"/>
                <a:ext cx="63030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cs typeface="+mn-cs"/>
                  </a:rPr>
                  <a:t>3 ч</a:t>
                </a:r>
              </a:p>
            </p:txBody>
          </p:sp>
        </p:grpSp>
      </p:grpSp>
      <p:grpSp>
        <p:nvGrpSpPr>
          <p:cNvPr id="13" name="Группа 50"/>
          <p:cNvGrpSpPr>
            <a:grpSpLocks/>
          </p:cNvGrpSpPr>
          <p:nvPr/>
        </p:nvGrpSpPr>
        <p:grpSpPr bwMode="auto">
          <a:xfrm>
            <a:off x="3429000" y="2143125"/>
            <a:ext cx="2143125" cy="1236663"/>
            <a:chOff x="3428992" y="2143116"/>
            <a:chExt cx="2143140" cy="123711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3428992" y="3357999"/>
              <a:ext cx="214314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4929761" y="2761675"/>
              <a:ext cx="1237116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 flipH="1" flipV="1">
              <a:off x="2839806" y="2756115"/>
              <a:ext cx="122599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84"/>
          <p:cNvGrpSpPr>
            <a:grpSpLocks/>
          </p:cNvGrpSpPr>
          <p:nvPr/>
        </p:nvGrpSpPr>
        <p:grpSpPr bwMode="auto">
          <a:xfrm>
            <a:off x="1876425" y="1500188"/>
            <a:ext cx="5375275" cy="2357437"/>
            <a:chOff x="1877010" y="1500174"/>
            <a:chExt cx="5375346" cy="235745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877010" y="1571612"/>
              <a:ext cx="2326278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/>
                  <a:cs typeface="+mn-cs"/>
                </a:rPr>
                <a:t>60 </a:t>
              </a:r>
              <a:r>
                <a:rPr lang="ru-RU" sz="3600" b="1" dirty="0">
                  <a:ln/>
                  <a:cs typeface="+mn-cs"/>
                </a:rPr>
                <a:t>км/ч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926078" y="1500174"/>
              <a:ext cx="2326278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>
                  <a:ln/>
                  <a:cs typeface="+mn-cs"/>
                </a:rPr>
                <a:t>40 </a:t>
              </a:r>
              <a:r>
                <a:rPr lang="ru-RU" sz="3600" b="1" dirty="0">
                  <a:ln/>
                  <a:cs typeface="+mn-cs"/>
                </a:rPr>
                <a:t>км/ч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881620" y="3272853"/>
              <a:ext cx="126188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dirty="0">
                  <a:ln/>
                  <a:cs typeface="+mn-cs"/>
                </a:rPr>
                <a:t>10 </a:t>
              </a:r>
              <a:r>
                <a:rPr lang="ru-RU" sz="3200" b="1" dirty="0">
                  <a:ln/>
                  <a:cs typeface="+mn-cs"/>
                </a:rPr>
                <a:t>км</a:t>
              </a: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 rot="10800000">
              <a:off x="2345329" y="2143116"/>
              <a:ext cx="1143015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>
              <a:off x="5501321" y="2143116"/>
              <a:ext cx="135733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http://animashky.ru/flist/obtransp/21/23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2214563"/>
            <a:ext cx="2520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http://animashky.ru/flist/obtransp/9/6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2214563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607"/>
          <p:cNvSpPr>
            <a:spLocks noChangeArrowheads="1"/>
          </p:cNvSpPr>
          <p:nvPr/>
        </p:nvSpPr>
        <p:spPr bwMode="auto">
          <a:xfrm rot="17200">
            <a:off x="3998913" y="3360738"/>
            <a:ext cx="1365250" cy="15700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cs typeface="+mn-cs"/>
              </a:rPr>
              <a:t>        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S-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84" name="AutoShape 608"/>
          <p:cNvSpPr>
            <a:spLocks/>
          </p:cNvSpPr>
          <p:nvPr/>
        </p:nvSpPr>
        <p:spPr bwMode="auto">
          <a:xfrm rot="16200000">
            <a:off x="4176713" y="-249238"/>
            <a:ext cx="573088" cy="8069263"/>
          </a:xfrm>
          <a:prstGeom prst="leftBrace">
            <a:avLst>
              <a:gd name="adj1" fmla="val 40764"/>
              <a:gd name="adj2" fmla="val 50413"/>
            </a:avLst>
          </a:prstGeom>
          <a:ln w="76200">
            <a:solidFill>
              <a:srgbClr val="FFFF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" name="Багетная рамка 50"/>
          <p:cNvSpPr/>
          <p:nvPr/>
        </p:nvSpPr>
        <p:spPr>
          <a:xfrm>
            <a:off x="7572396" y="357166"/>
            <a:ext cx="1143008" cy="940653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7158" y="428604"/>
            <a:ext cx="2500330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Задачи на движение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072199" y="4500571"/>
            <a:ext cx="221457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310 км</a:t>
            </a:r>
          </a:p>
        </p:txBody>
      </p:sp>
      <p:grpSp>
        <p:nvGrpSpPr>
          <p:cNvPr id="15" name="Группа 55"/>
          <p:cNvGrpSpPr/>
          <p:nvPr/>
        </p:nvGrpSpPr>
        <p:grpSpPr>
          <a:xfrm>
            <a:off x="6072198" y="4000504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8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59" name="Нижний колонтитул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85750" y="285750"/>
            <a:ext cx="8572500" cy="24288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750" y="2714625"/>
            <a:ext cx="8572500" cy="100012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365125" y="857250"/>
            <a:ext cx="4699000" cy="1074738"/>
            <a:chOff x="364476" y="1000108"/>
            <a:chExt cx="4699202" cy="1074959"/>
          </a:xfrm>
        </p:grpSpPr>
        <p:cxnSp>
          <p:nvCxnSpPr>
            <p:cNvPr id="24" name="Прямая со стрелкой 23"/>
            <p:cNvCxnSpPr/>
            <p:nvPr/>
          </p:nvCxnSpPr>
          <p:spPr>
            <a:xfrm>
              <a:off x="499420" y="2071891"/>
              <a:ext cx="135737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3633280" y="1798785"/>
              <a:ext cx="135737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3500430" y="1000108"/>
              <a:ext cx="1563248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n </a:t>
              </a:r>
              <a:r>
                <a:rPr lang="ru-RU" sz="36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км/ч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64476" y="1428736"/>
              <a:ext cx="169148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m </a:t>
              </a:r>
              <a:r>
                <a:rPr lang="ru-RU" sz="36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км/ч</a:t>
              </a:r>
            </a:p>
          </p:txBody>
        </p:sp>
      </p:grpSp>
      <p:grpSp>
        <p:nvGrpSpPr>
          <p:cNvPr id="3" name="Группа 46"/>
          <p:cNvGrpSpPr>
            <a:grpSpLocks/>
          </p:cNvGrpSpPr>
          <p:nvPr/>
        </p:nvGrpSpPr>
        <p:grpSpPr bwMode="auto">
          <a:xfrm>
            <a:off x="7929563" y="1428750"/>
            <a:ext cx="1011237" cy="1381125"/>
            <a:chOff x="418118" y="3357562"/>
            <a:chExt cx="1010613" cy="1381716"/>
          </a:xfrm>
        </p:grpSpPr>
        <p:grpSp>
          <p:nvGrpSpPr>
            <p:cNvPr id="40996" name="Группа 1036"/>
            <p:cNvGrpSpPr>
              <a:grpSpLocks/>
            </p:cNvGrpSpPr>
            <p:nvPr/>
          </p:nvGrpSpPr>
          <p:grpSpPr bwMode="auto">
            <a:xfrm>
              <a:off x="632433" y="3357567"/>
              <a:ext cx="796298" cy="1060980"/>
              <a:chOff x="6357949" y="3500437"/>
              <a:chExt cx="439107" cy="775227"/>
            </a:xfrm>
          </p:grpSpPr>
          <p:sp>
            <p:nvSpPr>
              <p:cNvPr id="54" name="Блок-схема: перфолента 53"/>
              <p:cNvSpPr/>
              <p:nvPr/>
            </p:nvSpPr>
            <p:spPr>
              <a:xfrm>
                <a:off x="6368373" y="3500433"/>
                <a:ext cx="428683" cy="357414"/>
              </a:xfrm>
              <a:prstGeom prst="flowChartPunchedTap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55" name="Прямая соединительная линия 54"/>
              <p:cNvCxnSpPr>
                <a:endCxn id="53" idx="0"/>
              </p:cNvCxnSpPr>
              <p:nvPr/>
            </p:nvCxnSpPr>
            <p:spPr>
              <a:xfrm rot="16200000" flipH="1">
                <a:off x="5970289" y="3888019"/>
                <a:ext cx="77517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97" name="Группа 933"/>
            <p:cNvGrpSpPr>
              <a:grpSpLocks/>
            </p:cNvGrpSpPr>
            <p:nvPr/>
          </p:nvGrpSpPr>
          <p:grpSpPr bwMode="auto">
            <a:xfrm>
              <a:off x="418118" y="3357562"/>
              <a:ext cx="996989" cy="1381716"/>
              <a:chOff x="418118" y="3357562"/>
              <a:chExt cx="996989" cy="1381716"/>
            </a:xfrm>
          </p:grpSpPr>
          <p:grpSp>
            <p:nvGrpSpPr>
              <p:cNvPr id="40998" name="Группа 1035"/>
              <p:cNvGrpSpPr>
                <a:grpSpLocks/>
              </p:cNvGrpSpPr>
              <p:nvPr/>
            </p:nvGrpSpPr>
            <p:grpSpPr bwMode="auto">
              <a:xfrm>
                <a:off x="418118" y="4357703"/>
                <a:ext cx="428628" cy="381575"/>
                <a:chOff x="6072198" y="4190434"/>
                <a:chExt cx="500066" cy="524450"/>
              </a:xfrm>
            </p:grpSpPr>
            <p:sp>
              <p:nvSpPr>
                <p:cNvPr id="52" name="Блок-схема: магнитный диск 51"/>
                <p:cNvSpPr/>
                <p:nvPr/>
              </p:nvSpPr>
              <p:spPr>
                <a:xfrm>
                  <a:off x="6072198" y="4428932"/>
                  <a:ext cx="499754" cy="285952"/>
                </a:xfrm>
                <a:prstGeom prst="flowChartMagneticDisk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3" name="Блок-схема: магнитный диск 52"/>
                <p:cNvSpPr/>
                <p:nvPr/>
              </p:nvSpPr>
              <p:spPr>
                <a:xfrm>
                  <a:off x="6144384" y="4191001"/>
                  <a:ext cx="355380" cy="251028"/>
                </a:xfrm>
                <a:prstGeom prst="flowChartMagneticDisk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51" name="Прямоугольник 50"/>
              <p:cNvSpPr/>
              <p:nvPr/>
            </p:nvSpPr>
            <p:spPr>
              <a:xfrm>
                <a:off x="642909" y="3357562"/>
                <a:ext cx="772198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2400" b="1" spc="50" dirty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cs typeface="+mn-cs"/>
                  </a:rPr>
                  <a:t>t</a:t>
                </a:r>
                <a:r>
                  <a:rPr lang="ru-RU" sz="2400" b="1" spc="50" baseline="-25000" dirty="0" err="1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cs typeface="+mn-cs"/>
                  </a:rPr>
                  <a:t>встр</a:t>
                </a:r>
                <a:endParaRPr lang="ru-RU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grpSp>
        <p:nvGrpSpPr>
          <p:cNvPr id="8" name="Группа 27"/>
          <p:cNvGrpSpPr>
            <a:grpSpLocks/>
          </p:cNvGrpSpPr>
          <p:nvPr/>
        </p:nvGrpSpPr>
        <p:grpSpPr bwMode="auto">
          <a:xfrm>
            <a:off x="4286250" y="1714500"/>
            <a:ext cx="654050" cy="1095375"/>
            <a:chOff x="6143636" y="3500437"/>
            <a:chExt cx="653420" cy="1095955"/>
          </a:xfrm>
        </p:grpSpPr>
        <p:grpSp>
          <p:nvGrpSpPr>
            <p:cNvPr id="40990" name="Группа 318"/>
            <p:cNvGrpSpPr>
              <a:grpSpLocks/>
            </p:cNvGrpSpPr>
            <p:nvPr/>
          </p:nvGrpSpPr>
          <p:grpSpPr bwMode="auto">
            <a:xfrm>
              <a:off x="6143636" y="4214826"/>
              <a:ext cx="428628" cy="381575"/>
              <a:chOff x="6072198" y="4190434"/>
              <a:chExt cx="500066" cy="524450"/>
            </a:xfrm>
          </p:grpSpPr>
          <p:sp>
            <p:nvSpPr>
              <p:cNvPr id="36" name="Блок-схема: магнитный диск 35"/>
              <p:cNvSpPr/>
              <p:nvPr/>
            </p:nvSpPr>
            <p:spPr>
              <a:xfrm>
                <a:off x="6072198" y="4428890"/>
                <a:ext cx="499581" cy="285982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Блок-схема: магнитный диск 36"/>
              <p:cNvSpPr/>
              <p:nvPr/>
            </p:nvSpPr>
            <p:spPr>
              <a:xfrm>
                <a:off x="6144360" y="4190935"/>
                <a:ext cx="355258" cy="251054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0991" name="Группа 319"/>
            <p:cNvGrpSpPr>
              <a:grpSpLocks/>
            </p:cNvGrpSpPr>
            <p:nvPr/>
          </p:nvGrpSpPr>
          <p:grpSpPr bwMode="auto">
            <a:xfrm>
              <a:off x="6357950" y="3500437"/>
              <a:ext cx="439106" cy="775227"/>
              <a:chOff x="6357950" y="3500437"/>
              <a:chExt cx="439106" cy="775227"/>
            </a:xfrm>
          </p:grpSpPr>
          <p:sp>
            <p:nvSpPr>
              <p:cNvPr id="31" name="Блок-схема: перфолента 30"/>
              <p:cNvSpPr/>
              <p:nvPr/>
            </p:nvSpPr>
            <p:spPr>
              <a:xfrm>
                <a:off x="6368844" y="3500437"/>
                <a:ext cx="428212" cy="357377"/>
              </a:xfrm>
              <a:prstGeom prst="flowChartPunchedTap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2" name="Прямая соединительная линия 31"/>
              <p:cNvCxnSpPr>
                <a:endCxn id="37" idx="0"/>
              </p:cNvCxnSpPr>
              <p:nvPr/>
            </p:nvCxnSpPr>
            <p:spPr>
              <a:xfrm rot="16200000" flipH="1">
                <a:off x="5970187" y="3887992"/>
                <a:ext cx="7751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38"/>
          <p:cNvGrpSpPr>
            <a:grpSpLocks/>
          </p:cNvGrpSpPr>
          <p:nvPr/>
        </p:nvGrpSpPr>
        <p:grpSpPr bwMode="auto">
          <a:xfrm>
            <a:off x="2071688" y="1762125"/>
            <a:ext cx="654050" cy="1095375"/>
            <a:chOff x="6143636" y="3500437"/>
            <a:chExt cx="653420" cy="1095955"/>
          </a:xfrm>
        </p:grpSpPr>
        <p:grpSp>
          <p:nvGrpSpPr>
            <p:cNvPr id="40984" name="Группа 309"/>
            <p:cNvGrpSpPr>
              <a:grpSpLocks/>
            </p:cNvGrpSpPr>
            <p:nvPr/>
          </p:nvGrpSpPr>
          <p:grpSpPr bwMode="auto">
            <a:xfrm>
              <a:off x="6143636" y="4214826"/>
              <a:ext cx="428628" cy="381575"/>
              <a:chOff x="6072198" y="4190434"/>
              <a:chExt cx="500066" cy="524450"/>
            </a:xfrm>
          </p:grpSpPr>
          <p:sp>
            <p:nvSpPr>
              <p:cNvPr id="45" name="Блок-схема: магнитный диск 44"/>
              <p:cNvSpPr/>
              <p:nvPr/>
            </p:nvSpPr>
            <p:spPr>
              <a:xfrm>
                <a:off x="6072198" y="4428890"/>
                <a:ext cx="499581" cy="285982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Блок-схема: магнитный диск 45"/>
              <p:cNvSpPr/>
              <p:nvPr/>
            </p:nvSpPr>
            <p:spPr>
              <a:xfrm>
                <a:off x="6144359" y="4190935"/>
                <a:ext cx="355258" cy="251054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40985" name="Группа 315"/>
            <p:cNvGrpSpPr>
              <a:grpSpLocks/>
            </p:cNvGrpSpPr>
            <p:nvPr/>
          </p:nvGrpSpPr>
          <p:grpSpPr bwMode="auto">
            <a:xfrm>
              <a:off x="6357950" y="3500437"/>
              <a:ext cx="439106" cy="775227"/>
              <a:chOff x="6357950" y="3500437"/>
              <a:chExt cx="439106" cy="775227"/>
            </a:xfrm>
          </p:grpSpPr>
          <p:sp>
            <p:nvSpPr>
              <p:cNvPr id="42" name="Блок-схема: перфолента 41"/>
              <p:cNvSpPr/>
              <p:nvPr/>
            </p:nvSpPr>
            <p:spPr>
              <a:xfrm>
                <a:off x="6368844" y="3500437"/>
                <a:ext cx="428212" cy="357377"/>
              </a:xfrm>
              <a:prstGeom prst="flowChartPunchedTap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43" name="Прямая соединительная линия 42"/>
              <p:cNvCxnSpPr>
                <a:endCxn id="46" idx="0"/>
              </p:cNvCxnSpPr>
              <p:nvPr/>
            </p:nvCxnSpPr>
            <p:spPr>
              <a:xfrm rot="16200000" flipH="1">
                <a:off x="5970186" y="3887992"/>
                <a:ext cx="7751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2285984" y="3857628"/>
            <a:ext cx="11673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b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км</a:t>
            </a:r>
          </a:p>
        </p:txBody>
      </p:sp>
      <p:pic>
        <p:nvPicPr>
          <p:cNvPr id="33" name="Picture 13" descr="http://animashky.ru/flist/obtransp/9/6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857375"/>
            <a:ext cx="16541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 descr="http://animashky.ru/flist/obtransp/9/1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313" y="2143125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63"/>
          <p:cNvGrpSpPr>
            <a:grpSpLocks/>
          </p:cNvGrpSpPr>
          <p:nvPr/>
        </p:nvGrpSpPr>
        <p:grpSpPr bwMode="auto">
          <a:xfrm>
            <a:off x="1857375" y="1643063"/>
            <a:ext cx="1785938" cy="2286000"/>
            <a:chOff x="2428860" y="2867701"/>
            <a:chExt cx="2071703" cy="1061365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1964513" y="3464719"/>
              <a:ext cx="928694" cy="0"/>
            </a:xfrm>
            <a:prstGeom prst="line">
              <a:avLst/>
            </a:prstGeom>
            <a:ln w="57150">
              <a:solidFill>
                <a:srgbClr val="1E1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3969881" y="3398384"/>
              <a:ext cx="1061365" cy="0"/>
            </a:xfrm>
            <a:prstGeom prst="line">
              <a:avLst/>
            </a:prstGeom>
            <a:ln w="57150">
              <a:solidFill>
                <a:srgbClr val="1E1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10800000">
              <a:off x="2428860" y="3916536"/>
              <a:ext cx="2071703" cy="0"/>
            </a:xfrm>
            <a:prstGeom prst="line">
              <a:avLst/>
            </a:prstGeom>
            <a:ln w="57150">
              <a:solidFill>
                <a:srgbClr val="1E1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8215338" y="1068157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48" name="Багетная рамка 47"/>
          <p:cNvSpPr/>
          <p:nvPr/>
        </p:nvSpPr>
        <p:spPr>
          <a:xfrm>
            <a:off x="7786710" y="284127"/>
            <a:ext cx="1071570" cy="858857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91843" y="291851"/>
            <a:ext cx="2500330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Задачи на движение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857884" y="4714884"/>
            <a:ext cx="2705525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t=b:(m-n)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grpSp>
        <p:nvGrpSpPr>
          <p:cNvPr id="15" name="Группа 56"/>
          <p:cNvGrpSpPr/>
          <p:nvPr/>
        </p:nvGrpSpPr>
        <p:grpSpPr>
          <a:xfrm>
            <a:off x="5786446" y="3857628"/>
            <a:ext cx="2857520" cy="2378600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63" name="Прямоугольник 62"/>
          <p:cNvSpPr/>
          <p:nvPr/>
        </p:nvSpPr>
        <p:spPr>
          <a:xfrm>
            <a:off x="5572132" y="785794"/>
            <a:ext cx="16273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218A00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m&gt;n</a:t>
            </a:r>
            <a:endParaRPr lang="ru-RU" sz="5400" b="1" dirty="0">
              <a:ln w="0"/>
              <a:solidFill>
                <a:srgbClr val="218A00"/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6633E-6 L 0.46736 -0.00115 " pathEditMode="relative" rAng="0" ptsTypes="AA">
                                      <p:cBhvr>
                                        <p:cTn id="21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71785E-6 L 0.74149 -0.00047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6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7500958" y="500042"/>
            <a:ext cx="1143008" cy="940653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Кот в мешке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5143512"/>
            <a:ext cx="2000264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Все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572264" y="421481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500063" y="1000125"/>
            <a:ext cx="6143625" cy="12144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latin typeface="Georgia" pitchFamily="18" charset="0"/>
              </a:rPr>
              <a:t>Известно, что т на 8 больше, чем п. Кот </a:t>
            </a:r>
            <a:r>
              <a:rPr lang="ru-RU" b="1" i="1" dirty="0" err="1">
                <a:latin typeface="Georgia" pitchFamily="18" charset="0"/>
              </a:rPr>
              <a:t>Матроскин</a:t>
            </a:r>
            <a:r>
              <a:rPr lang="ru-RU" b="1" i="1" dirty="0">
                <a:latin typeface="Georgia" pitchFamily="18" charset="0"/>
              </a:rPr>
              <a:t>, Шарик, почтальон Печкин записали это так: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3" y="4929188"/>
            <a:ext cx="2714625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latin typeface="Georgia" pitchFamily="18" charset="0"/>
              </a:rPr>
              <a:t>Кто из них прав?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3000372"/>
            <a:ext cx="17107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m-n=8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2428868"/>
            <a:ext cx="17107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n=m-8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571744"/>
            <a:ext cx="18389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m=n+8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pic>
        <p:nvPicPr>
          <p:cNvPr id="15376" name="Picture 4" descr="G:\клипарт\мультяшки\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571750"/>
            <a:ext cx="21669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5" descr="G:\клипарт\мультяшки\4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0" y="200025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6" descr="G:\клипарт\мультяшки\3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2786063"/>
            <a:ext cx="2452688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47"/>
          <p:cNvGrpSpPr>
            <a:grpSpLocks/>
          </p:cNvGrpSpPr>
          <p:nvPr/>
        </p:nvGrpSpPr>
        <p:grpSpPr bwMode="auto">
          <a:xfrm>
            <a:off x="188913" y="155575"/>
            <a:ext cx="8786812" cy="6500813"/>
            <a:chOff x="214313" y="214312"/>
            <a:chExt cx="8715376" cy="6429366"/>
          </a:xfrm>
        </p:grpSpPr>
        <p:grpSp>
          <p:nvGrpSpPr>
            <p:cNvPr id="15381" name="Группа 51"/>
            <p:cNvGrpSpPr>
              <a:grpSpLocks/>
            </p:cNvGrpSpPr>
            <p:nvPr/>
          </p:nvGrpSpPr>
          <p:grpSpPr bwMode="auto">
            <a:xfrm>
              <a:off x="214313" y="214312"/>
              <a:ext cx="8715376" cy="6429366"/>
              <a:chOff x="214282" y="214290"/>
              <a:chExt cx="8715436" cy="6429420"/>
            </a:xfrm>
          </p:grpSpPr>
          <p:sp>
            <p:nvSpPr>
              <p:cNvPr id="27" name="Скругленный прямоугольник 26">
                <a:hlinkClick r:id="rId11" action="ppaction://hlinksldjump"/>
              </p:cNvPr>
              <p:cNvSpPr/>
              <p:nvPr/>
            </p:nvSpPr>
            <p:spPr>
              <a:xfrm>
                <a:off x="428428" y="5999983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28" name="Скругленный прямоугольник 27">
                <a:hlinkClick r:id="rId5" action="ppaction://hlinksldjump"/>
              </p:cNvPr>
              <p:cNvSpPr/>
              <p:nvPr/>
            </p:nvSpPr>
            <p:spPr>
              <a:xfrm>
                <a:off x="3213903" y="5999983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29" name="Багетная рамка 28"/>
              <p:cNvSpPr/>
              <p:nvPr/>
            </p:nvSpPr>
            <p:spPr>
              <a:xfrm>
                <a:off x="7459037" y="570695"/>
                <a:ext cx="1001449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0" name="Прямоугольник 29">
                <a:hlinkClick r:id="rId12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3" name="4-конечная звезда 32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 bwMode="auto">
              <a:xfrm rot="19275439">
                <a:off x="1037800" y="2798618"/>
                <a:ext cx="464509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rot="1394041">
                <a:off x="1825102" y="1938222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 bwMode="auto">
              <a:xfrm rot="15154483">
                <a:off x="1438426" y="4021142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 bwMode="auto">
              <a:xfrm rot="16898388">
                <a:off x="2042286" y="3042390"/>
                <a:ext cx="467880" cy="25981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 rot="7884008">
                <a:off x="2589243" y="1229851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rot="7469707">
                <a:off x="3367153" y="4949114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 bwMode="auto">
              <a:xfrm rot="19744319">
                <a:off x="2454944" y="4996710"/>
                <a:ext cx="316496" cy="18997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 rot="19744319">
                <a:off x="2758843" y="3762639"/>
                <a:ext cx="318070" cy="673559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rot="19744319">
                <a:off x="3508355" y="605237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50" name="4-конечная звезда 49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4-конечная звезда 50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4-конечная звезда 51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3" name="4-конечная звезда 52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4" name="4-конечная звезда 53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Пятно 1 54"/>
              <p:cNvSpPr/>
              <p:nvPr/>
            </p:nvSpPr>
            <p:spPr>
              <a:xfrm>
                <a:off x="499285" y="500042"/>
                <a:ext cx="143290" cy="7065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6" name="Пятно 1 55"/>
              <p:cNvSpPr/>
              <p:nvPr/>
            </p:nvSpPr>
            <p:spPr>
              <a:xfrm>
                <a:off x="1143299" y="500042"/>
                <a:ext cx="285003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Пятно 1 56"/>
              <p:cNvSpPr/>
              <p:nvPr/>
            </p:nvSpPr>
            <p:spPr>
              <a:xfrm>
                <a:off x="715006" y="713571"/>
                <a:ext cx="285003" cy="215100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8" name="Пятно 1 57"/>
              <p:cNvSpPr/>
              <p:nvPr/>
            </p:nvSpPr>
            <p:spPr>
              <a:xfrm>
                <a:off x="428428" y="1214422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9" name="Пятно 1 58"/>
              <p:cNvSpPr/>
              <p:nvPr/>
            </p:nvSpPr>
            <p:spPr>
              <a:xfrm>
                <a:off x="1642448" y="357166"/>
                <a:ext cx="286578" cy="14287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0" name="Пятно 1 59"/>
              <p:cNvSpPr/>
              <p:nvPr/>
            </p:nvSpPr>
            <p:spPr>
              <a:xfrm>
                <a:off x="214282" y="1785926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Формула" r:id="rId13" imgW="774360" imgH="444240" progId="Equation.3">
                    <p:embed/>
                  </p:oleObj>
                </mc:Choice>
                <mc:Fallback>
                  <p:oleObj name="Формула" r:id="rId13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0" name="Формула" r:id="rId15" imgW="419040" imgH="469800" progId="Equation.3">
                    <p:embed/>
                  </p:oleObj>
                </mc:Choice>
                <mc:Fallback>
                  <p:oleObj name="Формула" r:id="rId15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1" name="Формула" r:id="rId17" imgW="406080" imgH="203040" progId="Equation.3">
                    <p:embed/>
                  </p:oleObj>
                </mc:Choice>
                <mc:Fallback>
                  <p:oleObj name="Формула" r:id="rId17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ижний колонтитул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264320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тур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2857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000364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4000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143372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5143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5286380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6286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6429388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7429500" y="2286000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7572396" y="2357430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857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3000364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000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143372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19" name="Багетная рамка 18"/>
          <p:cNvSpPr/>
          <p:nvPr/>
        </p:nvSpPr>
        <p:spPr>
          <a:xfrm>
            <a:off x="5143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5286380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21" name="Багетная рамка 20"/>
          <p:cNvSpPr/>
          <p:nvPr/>
        </p:nvSpPr>
        <p:spPr>
          <a:xfrm>
            <a:off x="6286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rId11" action="ppaction://hlinksldjump"/>
          </p:cNvPr>
          <p:cNvSpPr/>
          <p:nvPr/>
        </p:nvSpPr>
        <p:spPr>
          <a:xfrm>
            <a:off x="6429388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7429500" y="3095250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7572396" y="3166686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26" name="Багетная рамка 25"/>
          <p:cNvSpPr/>
          <p:nvPr/>
        </p:nvSpPr>
        <p:spPr>
          <a:xfrm>
            <a:off x="2857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13" action="ppaction://hlinksldjump"/>
          </p:cNvPr>
          <p:cNvSpPr/>
          <p:nvPr/>
        </p:nvSpPr>
        <p:spPr>
          <a:xfrm>
            <a:off x="3000364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4000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hlinkClick r:id="rId14" action="ppaction://hlinksldjump"/>
          </p:cNvPr>
          <p:cNvSpPr/>
          <p:nvPr/>
        </p:nvSpPr>
        <p:spPr>
          <a:xfrm>
            <a:off x="4143372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5143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hlinkClick r:id="rId15" action="ppaction://hlinksldjump"/>
          </p:cNvPr>
          <p:cNvSpPr/>
          <p:nvPr/>
        </p:nvSpPr>
        <p:spPr>
          <a:xfrm>
            <a:off x="5286380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32" name="Багетная рамка 31"/>
          <p:cNvSpPr/>
          <p:nvPr/>
        </p:nvSpPr>
        <p:spPr>
          <a:xfrm>
            <a:off x="6286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hlinkClick r:id="rId16" action="ppaction://hlinksldjump"/>
          </p:cNvPr>
          <p:cNvSpPr/>
          <p:nvPr/>
        </p:nvSpPr>
        <p:spPr>
          <a:xfrm>
            <a:off x="6429388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34" name="Багетная рамка 33"/>
          <p:cNvSpPr/>
          <p:nvPr/>
        </p:nvSpPr>
        <p:spPr>
          <a:xfrm>
            <a:off x="7429500" y="3899535"/>
            <a:ext cx="1143000" cy="785813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hlinkClick r:id="rId17" action="ppaction://hlinksldjump"/>
          </p:cNvPr>
          <p:cNvSpPr/>
          <p:nvPr/>
        </p:nvSpPr>
        <p:spPr>
          <a:xfrm>
            <a:off x="7572396" y="3970978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37" name="Багетная рамка 36"/>
          <p:cNvSpPr/>
          <p:nvPr/>
        </p:nvSpPr>
        <p:spPr>
          <a:xfrm>
            <a:off x="2857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hlinkClick r:id="rId18" action="ppaction://hlinksldjump"/>
          </p:cNvPr>
          <p:cNvSpPr/>
          <p:nvPr/>
        </p:nvSpPr>
        <p:spPr>
          <a:xfrm>
            <a:off x="3000364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39" name="Багетная рамка 38"/>
          <p:cNvSpPr/>
          <p:nvPr/>
        </p:nvSpPr>
        <p:spPr>
          <a:xfrm>
            <a:off x="4000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hlinkClick r:id="rId19" action="ppaction://hlinksldjump"/>
          </p:cNvPr>
          <p:cNvSpPr/>
          <p:nvPr/>
        </p:nvSpPr>
        <p:spPr>
          <a:xfrm>
            <a:off x="4143372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41" name="Багетная рамка 40"/>
          <p:cNvSpPr/>
          <p:nvPr/>
        </p:nvSpPr>
        <p:spPr>
          <a:xfrm>
            <a:off x="5143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hlinkClick r:id="rId20" action="ppaction://hlinksldjump"/>
          </p:cNvPr>
          <p:cNvSpPr/>
          <p:nvPr/>
        </p:nvSpPr>
        <p:spPr>
          <a:xfrm>
            <a:off x="5286380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43" name="Багетная рамка 42"/>
          <p:cNvSpPr/>
          <p:nvPr/>
        </p:nvSpPr>
        <p:spPr>
          <a:xfrm>
            <a:off x="6286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hlinkClick r:id="rId21" action="ppaction://hlinksldjump"/>
          </p:cNvPr>
          <p:cNvSpPr/>
          <p:nvPr/>
        </p:nvSpPr>
        <p:spPr>
          <a:xfrm>
            <a:off x="6429388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40</a:t>
            </a:r>
          </a:p>
        </p:txBody>
      </p:sp>
      <p:sp>
        <p:nvSpPr>
          <p:cNvPr id="45" name="Багетная рамка 44"/>
          <p:cNvSpPr/>
          <p:nvPr/>
        </p:nvSpPr>
        <p:spPr>
          <a:xfrm>
            <a:off x="7429500" y="4691063"/>
            <a:ext cx="1143000" cy="785812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hlinkClick r:id="rId22" action="ppaction://hlinksldjump"/>
          </p:cNvPr>
          <p:cNvSpPr/>
          <p:nvPr/>
        </p:nvSpPr>
        <p:spPr>
          <a:xfrm>
            <a:off x="7572396" y="4762512"/>
            <a:ext cx="904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47" name="Багетная рамка 46"/>
          <p:cNvSpPr/>
          <p:nvPr/>
        </p:nvSpPr>
        <p:spPr>
          <a:xfrm>
            <a:off x="642910" y="2285992"/>
            <a:ext cx="2214578" cy="785818"/>
          </a:xfrm>
          <a:prstGeom prst="bevel">
            <a:avLst>
              <a:gd name="adj" fmla="val 174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ЕДИНИЦЫ ИЗМЕРЕНИЯ</a:t>
            </a:r>
          </a:p>
        </p:txBody>
      </p:sp>
      <p:sp>
        <p:nvSpPr>
          <p:cNvPr id="48" name="Багетная рамка 47"/>
          <p:cNvSpPr/>
          <p:nvPr/>
        </p:nvSpPr>
        <p:spPr>
          <a:xfrm>
            <a:off x="642910" y="3095248"/>
            <a:ext cx="2214578" cy="785818"/>
          </a:xfrm>
          <a:prstGeom prst="bevel">
            <a:avLst>
              <a:gd name="adj" fmla="val 206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ДРОБИ</a:t>
            </a:r>
          </a:p>
        </p:txBody>
      </p:sp>
      <p:sp>
        <p:nvSpPr>
          <p:cNvPr id="50" name="Багетная рамка 49"/>
          <p:cNvSpPr/>
          <p:nvPr/>
        </p:nvSpPr>
        <p:spPr>
          <a:xfrm>
            <a:off x="642910" y="3899540"/>
            <a:ext cx="2214578" cy="785818"/>
          </a:xfrm>
          <a:prstGeom prst="bevel">
            <a:avLst>
              <a:gd name="adj" fmla="val 157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ЦЕПОЧКИ ВЫЧИСЛЕНИЙ</a:t>
            </a:r>
          </a:p>
        </p:txBody>
      </p:sp>
      <p:sp>
        <p:nvSpPr>
          <p:cNvPr id="51" name="Багетная рамка 50"/>
          <p:cNvSpPr/>
          <p:nvPr/>
        </p:nvSpPr>
        <p:spPr>
          <a:xfrm>
            <a:off x="642910" y="4691074"/>
            <a:ext cx="2214578" cy="785818"/>
          </a:xfrm>
          <a:prstGeom prst="bevel">
            <a:avLst>
              <a:gd name="adj" fmla="val 20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НЕРАВЕНСТВА</a:t>
            </a:r>
          </a:p>
        </p:txBody>
      </p:sp>
      <p:grpSp>
        <p:nvGrpSpPr>
          <p:cNvPr id="28719" name="Группа 61"/>
          <p:cNvGrpSpPr>
            <a:grpSpLocks/>
          </p:cNvGrpSpPr>
          <p:nvPr/>
        </p:nvGrpSpPr>
        <p:grpSpPr bwMode="auto">
          <a:xfrm>
            <a:off x="500063" y="428625"/>
            <a:ext cx="3311525" cy="1803400"/>
            <a:chOff x="580375" y="463550"/>
            <a:chExt cx="3312914" cy="1802746"/>
          </a:xfrm>
        </p:grpSpPr>
        <p:grpSp>
          <p:nvGrpSpPr>
            <p:cNvPr id="28723" name="Группа 17"/>
            <p:cNvGrpSpPr>
              <a:grpSpLocks/>
            </p:cNvGrpSpPr>
            <p:nvPr/>
          </p:nvGrpSpPr>
          <p:grpSpPr bwMode="auto">
            <a:xfrm>
              <a:off x="580375" y="463550"/>
              <a:ext cx="3312914" cy="1802746"/>
              <a:chOff x="463965" y="500042"/>
              <a:chExt cx="3733800" cy="2309813"/>
            </a:xfrm>
          </p:grpSpPr>
          <p:pic>
            <p:nvPicPr>
              <p:cNvPr id="28725" name="Picture 3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63965" y="571480"/>
                <a:ext cx="3733800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Полилиния 55"/>
              <p:cNvSpPr/>
              <p:nvPr/>
            </p:nvSpPr>
            <p:spPr>
              <a:xfrm rot="20199931">
                <a:off x="863119" y="1329623"/>
                <a:ext cx="273860" cy="27042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6956314">
                <a:off x="1240624" y="1786343"/>
                <a:ext cx="406657" cy="2130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2479182">
                <a:off x="2812357" y="1154760"/>
                <a:ext cx="406314" cy="213496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4293788">
                <a:off x="3232474" y="625736"/>
                <a:ext cx="292793" cy="248801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42910" y="500042"/>
                <a:ext cx="2351926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n-lt"/>
                    <a:cs typeface="+mn-cs"/>
                  </a:rPr>
                  <a:t>СВОЯ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1643042" y="1357298"/>
                <a:ext cx="1999265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n-lt"/>
                    <a:cs typeface="+mn-cs"/>
                  </a:rPr>
                  <a:t>игра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1179552" y="703878"/>
              <a:ext cx="56938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_</a:t>
              </a: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5458480" y="687855"/>
            <a:ext cx="25238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РАУНД</a:t>
            </a:r>
          </a:p>
        </p:txBody>
      </p:sp>
      <p:sp>
        <p:nvSpPr>
          <p:cNvPr id="64" name="Прямоугольник 63">
            <a:hlinkClick r:id="rId24" action="ppaction://hlinksldjump"/>
          </p:cNvPr>
          <p:cNvSpPr/>
          <p:nvPr/>
        </p:nvSpPr>
        <p:spPr>
          <a:xfrm>
            <a:off x="3811588" y="5476908"/>
            <a:ext cx="27594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II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РАУНД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62" name="Нижний колонтитул 61"/>
          <p:cNvSpPr>
            <a:spLocks noGrp="1"/>
          </p:cNvSpPr>
          <p:nvPr>
            <p:ph type="ftr" sz="quarter" idx="11"/>
          </p:nvPr>
        </p:nvSpPr>
        <p:spPr>
          <a:xfrm>
            <a:off x="7072330" y="6072206"/>
            <a:ext cx="1643074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grpSp>
        <p:nvGrpSpPr>
          <p:cNvPr id="16390" name="Группа 29"/>
          <p:cNvGrpSpPr>
            <a:grpSpLocks/>
          </p:cNvGrpSpPr>
          <p:nvPr/>
        </p:nvGrpSpPr>
        <p:grpSpPr bwMode="auto">
          <a:xfrm>
            <a:off x="428625" y="428625"/>
            <a:ext cx="7215188" cy="1571625"/>
            <a:chOff x="785786" y="4000504"/>
            <a:chExt cx="7215238" cy="157163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85786" y="4000504"/>
              <a:ext cx="7215238" cy="157163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C </a:t>
              </a:r>
              <a:r>
                <a:rPr lang="ru-RU" b="1" dirty="0"/>
                <a:t>одной станции в противоположных направлениях вышли два поезда. Скорость одного из них 56 км/ч, а скорость другого составляет        скорости первого. Через сколько времени расстояние между ними станет 420 км.</a:t>
              </a:r>
            </a:p>
          </p:txBody>
        </p:sp>
        <p:graphicFrame>
          <p:nvGraphicFramePr>
            <p:cNvPr id="16387" name="Object 2"/>
            <p:cNvGraphicFramePr>
              <a:graphicFrameLocks noChangeAspect="1"/>
            </p:cNvGraphicFramePr>
            <p:nvPr/>
          </p:nvGraphicFramePr>
          <p:xfrm>
            <a:off x="2143108" y="4714884"/>
            <a:ext cx="214314" cy="552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4" name="Формула" r:id="rId6" imgW="152280" imgH="393480" progId="Equation.3">
                    <p:embed/>
                  </p:oleObj>
                </mc:Choice>
                <mc:Fallback>
                  <p:oleObj name="Формула" r:id="rId6" imgW="15228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08" y="4714884"/>
                          <a:ext cx="214314" cy="552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23" descr="http://animashky.ru/flist/obtransp/11/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50" y="3108325"/>
            <a:ext cx="2171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animashky.ru/flist/obtransp/11/6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786188" y="2863850"/>
            <a:ext cx="1981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28625" y="3857625"/>
            <a:ext cx="82867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3438" y="2786063"/>
            <a:ext cx="1500187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1928813" y="2786063"/>
            <a:ext cx="2071687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60165" y="2262838"/>
            <a:ext cx="14382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56 км/ч</a:t>
            </a:r>
          </a:p>
        </p:txBody>
      </p:sp>
      <p:grpSp>
        <p:nvGrpSpPr>
          <p:cNvPr id="16397" name="Группа 18"/>
          <p:cNvGrpSpPr>
            <a:grpSpLocks/>
          </p:cNvGrpSpPr>
          <p:nvPr/>
        </p:nvGrpSpPr>
        <p:grpSpPr bwMode="auto">
          <a:xfrm>
            <a:off x="1419225" y="2286000"/>
            <a:ext cx="2867025" cy="552450"/>
            <a:chOff x="1482832" y="2094348"/>
            <a:chExt cx="2866960" cy="55245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836732" y="2143116"/>
              <a:ext cx="251306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cs typeface="+mn-cs"/>
                </a:rPr>
                <a:t>скорости первого </a:t>
              </a:r>
              <a:endPara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endParaRPr>
            </a:p>
          </p:txBody>
        </p:sp>
        <p:graphicFrame>
          <p:nvGraphicFramePr>
            <p:cNvPr id="16386" name="Object 3"/>
            <p:cNvGraphicFramePr>
              <a:graphicFrameLocks noChangeAspect="1"/>
            </p:cNvGraphicFramePr>
            <p:nvPr/>
          </p:nvGraphicFramePr>
          <p:xfrm>
            <a:off x="1482832" y="2094348"/>
            <a:ext cx="214312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Формула" r:id="rId10" imgW="152280" imgH="393480" progId="Equation.3">
                    <p:embed/>
                  </p:oleObj>
                </mc:Choice>
                <mc:Fallback>
                  <p:oleObj name="Формула" r:id="rId10" imgW="15228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2832" y="2094348"/>
                          <a:ext cx="214312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8" name="Группа 19"/>
          <p:cNvGrpSpPr>
            <a:grpSpLocks/>
          </p:cNvGrpSpPr>
          <p:nvPr/>
        </p:nvGrpSpPr>
        <p:grpSpPr bwMode="auto">
          <a:xfrm>
            <a:off x="4143375" y="2714625"/>
            <a:ext cx="654050" cy="1095375"/>
            <a:chOff x="6143636" y="3500437"/>
            <a:chExt cx="653420" cy="1095955"/>
          </a:xfrm>
        </p:grpSpPr>
        <p:grpSp>
          <p:nvGrpSpPr>
            <p:cNvPr id="16407" name="Группа 309"/>
            <p:cNvGrpSpPr>
              <a:grpSpLocks/>
            </p:cNvGrpSpPr>
            <p:nvPr/>
          </p:nvGrpSpPr>
          <p:grpSpPr bwMode="auto">
            <a:xfrm>
              <a:off x="6143636" y="4214826"/>
              <a:ext cx="428628" cy="381575"/>
              <a:chOff x="6072198" y="4190434"/>
              <a:chExt cx="500066" cy="524450"/>
            </a:xfrm>
          </p:grpSpPr>
          <p:sp>
            <p:nvSpPr>
              <p:cNvPr id="25" name="Блок-схема: магнитный диск 24"/>
              <p:cNvSpPr/>
              <p:nvPr/>
            </p:nvSpPr>
            <p:spPr>
              <a:xfrm>
                <a:off x="6072198" y="4428890"/>
                <a:ext cx="499581" cy="285982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Блок-схема: магнитный диск 25"/>
              <p:cNvSpPr/>
              <p:nvPr/>
            </p:nvSpPr>
            <p:spPr>
              <a:xfrm>
                <a:off x="6144360" y="4190935"/>
                <a:ext cx="355258" cy="251054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6408" name="Группа 315"/>
            <p:cNvGrpSpPr>
              <a:grpSpLocks/>
            </p:cNvGrpSpPr>
            <p:nvPr/>
          </p:nvGrpSpPr>
          <p:grpSpPr bwMode="auto">
            <a:xfrm>
              <a:off x="6357950" y="3500437"/>
              <a:ext cx="439106" cy="775227"/>
              <a:chOff x="6357950" y="3500437"/>
              <a:chExt cx="439106" cy="775227"/>
            </a:xfrm>
          </p:grpSpPr>
          <p:sp>
            <p:nvSpPr>
              <p:cNvPr id="23" name="Блок-схема: перфолента 22"/>
              <p:cNvSpPr/>
              <p:nvPr/>
            </p:nvSpPr>
            <p:spPr>
              <a:xfrm>
                <a:off x="6368844" y="3500437"/>
                <a:ext cx="428212" cy="357377"/>
              </a:xfrm>
              <a:prstGeom prst="flowChartPunchedTap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4" name="Прямая соединительная линия 23"/>
              <p:cNvCxnSpPr>
                <a:endCxn id="26" idx="0"/>
              </p:cNvCxnSpPr>
              <p:nvPr/>
            </p:nvCxnSpPr>
            <p:spPr>
              <a:xfrm rot="16200000" flipH="1">
                <a:off x="5970187" y="3887992"/>
                <a:ext cx="7751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Прямоугольник 26"/>
          <p:cNvSpPr/>
          <p:nvPr/>
        </p:nvSpPr>
        <p:spPr>
          <a:xfrm>
            <a:off x="5072066" y="200024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I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99375" y="200024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II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31" name="Rectangle 607"/>
          <p:cNvSpPr>
            <a:spLocks noChangeArrowheads="1"/>
          </p:cNvSpPr>
          <p:nvPr/>
        </p:nvSpPr>
        <p:spPr bwMode="auto">
          <a:xfrm rot="17200">
            <a:off x="1643063" y="4370388"/>
            <a:ext cx="5286375" cy="8318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cs typeface="+mn-cs"/>
              </a:rPr>
              <a:t>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=420 км,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t-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32" name="AutoShape 608"/>
          <p:cNvSpPr>
            <a:spLocks/>
          </p:cNvSpPr>
          <p:nvPr/>
        </p:nvSpPr>
        <p:spPr bwMode="auto">
          <a:xfrm rot="16200000">
            <a:off x="4176713" y="246062"/>
            <a:ext cx="573088" cy="8069263"/>
          </a:xfrm>
          <a:prstGeom prst="leftBrace">
            <a:avLst>
              <a:gd name="adj1" fmla="val 40764"/>
              <a:gd name="adj2" fmla="val 50413"/>
            </a:avLst>
          </a:prstGeom>
          <a:ln w="76200">
            <a:solidFill>
              <a:srgbClr val="FFFF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Багетная рамка 29"/>
          <p:cNvSpPr/>
          <p:nvPr/>
        </p:nvSpPr>
        <p:spPr>
          <a:xfrm>
            <a:off x="7358082" y="428604"/>
            <a:ext cx="1325042" cy="777061"/>
          </a:xfrm>
          <a:prstGeom prst="bevel">
            <a:avLst/>
          </a:prstGeom>
          <a:gradFill>
            <a:gsLst>
              <a:gs pos="0">
                <a:srgbClr val="7030A0"/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86578" y="4929198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4 ч</a:t>
            </a:r>
          </a:p>
        </p:txBody>
      </p:sp>
      <p:grpSp>
        <p:nvGrpSpPr>
          <p:cNvPr id="8" name="Группа 35"/>
          <p:cNvGrpSpPr/>
          <p:nvPr/>
        </p:nvGrpSpPr>
        <p:grpSpPr>
          <a:xfrm>
            <a:off x="6572264" y="4479424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9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3.08973E-6 L 0.41076 -0.0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97965E-6 L -0.30208 0.003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Месяц 19"/>
          <p:cNvSpPr/>
          <p:nvPr/>
        </p:nvSpPr>
        <p:spPr>
          <a:xfrm flipH="1">
            <a:off x="3973513" y="3259138"/>
            <a:ext cx="214312" cy="285750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Месяц 18"/>
          <p:cNvSpPr/>
          <p:nvPr/>
        </p:nvSpPr>
        <p:spPr>
          <a:xfrm>
            <a:off x="2800350" y="3259138"/>
            <a:ext cx="214313" cy="285750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827088" y="1628775"/>
            <a:ext cx="705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Сколько острых углов ни рисунке?</a:t>
            </a:r>
          </a:p>
        </p:txBody>
      </p:sp>
      <p:grpSp>
        <p:nvGrpSpPr>
          <p:cNvPr id="41991" name="Группа 11"/>
          <p:cNvGrpSpPr>
            <a:grpSpLocks/>
          </p:cNvGrpSpPr>
          <p:nvPr/>
        </p:nvGrpSpPr>
        <p:grpSpPr bwMode="auto">
          <a:xfrm>
            <a:off x="1000125" y="2571750"/>
            <a:ext cx="4321175" cy="1584325"/>
            <a:chOff x="2627313" y="2565400"/>
            <a:chExt cx="4321175" cy="1584325"/>
          </a:xfrm>
        </p:grpSpPr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 flipV="1">
              <a:off x="2916238" y="2852738"/>
              <a:ext cx="3743325" cy="129698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12" name="Line 12"/>
            <p:cNvSpPr>
              <a:spLocks noChangeShapeType="1"/>
            </p:cNvSpPr>
            <p:nvPr/>
          </p:nvSpPr>
          <p:spPr bwMode="auto">
            <a:xfrm>
              <a:off x="2627313" y="2565400"/>
              <a:ext cx="4321175" cy="14398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428596" y="428604"/>
            <a:ext cx="2643206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11" name="Багетная рамка 10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2857496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6286512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36563" y="1185863"/>
            <a:ext cx="8501062" cy="9874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600" b="1" i="1" dirty="0">
                <a:latin typeface="Georgia" pitchFamily="18" charset="0"/>
              </a:rPr>
              <a:t>Определите на каком рисунке правильно измеряют угол. Найдите его значение.</a:t>
            </a:r>
          </a:p>
        </p:txBody>
      </p:sp>
      <p:grpSp>
        <p:nvGrpSpPr>
          <p:cNvPr id="43013" name="Группа 29"/>
          <p:cNvGrpSpPr>
            <a:grpSpLocks/>
          </p:cNvGrpSpPr>
          <p:nvPr/>
        </p:nvGrpSpPr>
        <p:grpSpPr bwMode="auto">
          <a:xfrm>
            <a:off x="642938" y="2695575"/>
            <a:ext cx="2500312" cy="1073150"/>
            <a:chOff x="1142976" y="3143248"/>
            <a:chExt cx="2500330" cy="1073158"/>
          </a:xfrm>
        </p:grpSpPr>
        <p:sp>
          <p:nvSpPr>
            <p:cNvPr id="14" name="Полилиния 13"/>
            <p:cNvSpPr/>
            <p:nvPr/>
          </p:nvSpPr>
          <p:spPr>
            <a:xfrm>
              <a:off x="1252514" y="3201986"/>
              <a:ext cx="2189179" cy="1000132"/>
            </a:xfrm>
            <a:custGeom>
              <a:avLst/>
              <a:gdLst>
                <a:gd name="connsiteX0" fmla="*/ 0 w 2143140"/>
                <a:gd name="connsiteY0" fmla="*/ 1000132 h 1000132"/>
                <a:gd name="connsiteX1" fmla="*/ 1911295 w 2143140"/>
                <a:gd name="connsiteY1" fmla="*/ 0 h 1000132"/>
                <a:gd name="connsiteX2" fmla="*/ 2143140 w 2143140"/>
                <a:gd name="connsiteY2" fmla="*/ 1000132 h 1000132"/>
                <a:gd name="connsiteX3" fmla="*/ 0 w 2143140"/>
                <a:gd name="connsiteY3" fmla="*/ 1000132 h 1000132"/>
                <a:gd name="connsiteX0" fmla="*/ 0 w 2143140"/>
                <a:gd name="connsiteY0" fmla="*/ 1000132 h 1000132"/>
                <a:gd name="connsiteX1" fmla="*/ 1911295 w 2143140"/>
                <a:gd name="connsiteY1" fmla="*/ 0 h 1000132"/>
                <a:gd name="connsiteX2" fmla="*/ 1915152 w 2143140"/>
                <a:gd name="connsiteY2" fmla="*/ 30790 h 1000132"/>
                <a:gd name="connsiteX3" fmla="*/ 2143140 w 2143140"/>
                <a:gd name="connsiteY3" fmla="*/ 1000132 h 1000132"/>
                <a:gd name="connsiteX4" fmla="*/ 0 w 2143140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  <a:gd name="connsiteX0" fmla="*/ 0 w 2289917"/>
                <a:gd name="connsiteY0" fmla="*/ 1000132 h 1000132"/>
                <a:gd name="connsiteX1" fmla="*/ 1911295 w 2289917"/>
                <a:gd name="connsiteY1" fmla="*/ 0 h 1000132"/>
                <a:gd name="connsiteX2" fmla="*/ 1915152 w 2289917"/>
                <a:gd name="connsiteY2" fmla="*/ 30790 h 1000132"/>
                <a:gd name="connsiteX3" fmla="*/ 2143140 w 2289917"/>
                <a:gd name="connsiteY3" fmla="*/ 1000132 h 1000132"/>
                <a:gd name="connsiteX4" fmla="*/ 0 w 2289917"/>
                <a:gd name="connsiteY4" fmla="*/ 1000132 h 1000132"/>
                <a:gd name="connsiteX0" fmla="*/ 0 w 2289917"/>
                <a:gd name="connsiteY0" fmla="*/ 1000132 h 1000132"/>
                <a:gd name="connsiteX1" fmla="*/ 1911295 w 2289917"/>
                <a:gd name="connsiteY1" fmla="*/ 0 h 1000132"/>
                <a:gd name="connsiteX2" fmla="*/ 1915152 w 2289917"/>
                <a:gd name="connsiteY2" fmla="*/ 30790 h 1000132"/>
                <a:gd name="connsiteX3" fmla="*/ 2143140 w 2289917"/>
                <a:gd name="connsiteY3" fmla="*/ 1000132 h 1000132"/>
                <a:gd name="connsiteX4" fmla="*/ 0 w 2289917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371" h="1000132">
                  <a:moveTo>
                    <a:pt x="0" y="1000132"/>
                  </a:moveTo>
                  <a:lnTo>
                    <a:pt x="1911295" y="0"/>
                  </a:lnTo>
                  <a:lnTo>
                    <a:pt x="1915152" y="30790"/>
                  </a:lnTo>
                  <a:cubicBezTo>
                    <a:pt x="2189371" y="349476"/>
                    <a:pt x="1680190" y="424465"/>
                    <a:pt x="2143140" y="1000132"/>
                  </a:cubicBezTo>
                  <a:lnTo>
                    <a:pt x="0" y="100013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3042" name="Группа 11"/>
            <p:cNvGrpSpPr>
              <a:grpSpLocks/>
            </p:cNvGrpSpPr>
            <p:nvPr/>
          </p:nvGrpSpPr>
          <p:grpSpPr bwMode="auto">
            <a:xfrm>
              <a:off x="1142976" y="3143248"/>
              <a:ext cx="2500330" cy="1073158"/>
              <a:chOff x="857224" y="2571744"/>
              <a:chExt cx="2500330" cy="1073158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857224" y="3643315"/>
                <a:ext cx="2500330" cy="1587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857224" y="2571744"/>
                <a:ext cx="2071702" cy="107157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014" name="Группа 15"/>
          <p:cNvGrpSpPr>
            <a:grpSpLocks/>
          </p:cNvGrpSpPr>
          <p:nvPr/>
        </p:nvGrpSpPr>
        <p:grpSpPr bwMode="auto">
          <a:xfrm>
            <a:off x="214313" y="2052638"/>
            <a:ext cx="3652837" cy="2090737"/>
            <a:chOff x="571472" y="2714620"/>
            <a:chExt cx="4010025" cy="2447925"/>
          </a:xfrm>
        </p:grpSpPr>
        <p:pic>
          <p:nvPicPr>
            <p:cNvPr id="43039" name="Picture 11" descr="CA000120_P500"/>
            <p:cNvPicPr>
              <a:picLocks noChangeAspect="1" noChangeArrowheads="1"/>
            </p:cNvPicPr>
            <p:nvPr/>
          </p:nvPicPr>
          <p:blipFill>
            <a:blip r:embed="rId5" cstate="print"/>
            <a:srcRect b="39339"/>
            <a:stretch>
              <a:fillRect/>
            </a:stretch>
          </p:blipFill>
          <p:spPr bwMode="auto">
            <a:xfrm>
              <a:off x="571472" y="2714620"/>
              <a:ext cx="401002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Овал 14"/>
            <p:cNvSpPr/>
            <p:nvPr/>
          </p:nvSpPr>
          <p:spPr>
            <a:xfrm>
              <a:off x="2539015" y="4701584"/>
              <a:ext cx="69709" cy="72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285984" y="2838463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</a:t>
            </a:r>
          </a:p>
        </p:txBody>
      </p:sp>
      <p:grpSp>
        <p:nvGrpSpPr>
          <p:cNvPr id="43016" name="Группа 24"/>
          <p:cNvGrpSpPr>
            <a:grpSpLocks/>
          </p:cNvGrpSpPr>
          <p:nvPr/>
        </p:nvGrpSpPr>
        <p:grpSpPr bwMode="auto">
          <a:xfrm>
            <a:off x="5072063" y="1412875"/>
            <a:ext cx="3000375" cy="2711450"/>
            <a:chOff x="5429256" y="1431475"/>
            <a:chExt cx="3000396" cy="2711905"/>
          </a:xfrm>
        </p:grpSpPr>
        <p:grpSp>
          <p:nvGrpSpPr>
            <p:cNvPr id="43035" name="Группа 22"/>
            <p:cNvGrpSpPr>
              <a:grpSpLocks/>
            </p:cNvGrpSpPr>
            <p:nvPr/>
          </p:nvGrpSpPr>
          <p:grpSpPr bwMode="auto">
            <a:xfrm>
              <a:off x="5429256" y="2357430"/>
              <a:ext cx="3000396" cy="1785950"/>
              <a:chOff x="5429256" y="2357430"/>
              <a:chExt cx="3000396" cy="1785950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rot="16200000" flipH="1">
                <a:off x="5321961" y="2535887"/>
                <a:ext cx="1714788" cy="150019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 flipH="1" flipV="1">
                <a:off x="6786434" y="2500163"/>
                <a:ext cx="1786237" cy="150019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Полилиния 23"/>
            <p:cNvSpPr/>
            <p:nvPr/>
          </p:nvSpPr>
          <p:spPr>
            <a:xfrm rot="18582273">
              <a:off x="5808481" y="1688841"/>
              <a:ext cx="2356245" cy="1841513"/>
            </a:xfrm>
            <a:custGeom>
              <a:avLst/>
              <a:gdLst>
                <a:gd name="connsiteX0" fmla="*/ 0 w 2215443"/>
                <a:gd name="connsiteY0" fmla="*/ 1632772 h 1632772"/>
                <a:gd name="connsiteX1" fmla="*/ 258764 w 2215443"/>
                <a:gd name="connsiteY1" fmla="*/ 0 h 1632772"/>
                <a:gd name="connsiteX2" fmla="*/ 2215443 w 2215443"/>
                <a:gd name="connsiteY2" fmla="*/ 1632772 h 1632772"/>
                <a:gd name="connsiteX3" fmla="*/ 0 w 2215443"/>
                <a:gd name="connsiteY3" fmla="*/ 1632772 h 1632772"/>
                <a:gd name="connsiteX0" fmla="*/ 0 w 2215443"/>
                <a:gd name="connsiteY0" fmla="*/ 1632772 h 1632772"/>
                <a:gd name="connsiteX1" fmla="*/ 258764 w 2215443"/>
                <a:gd name="connsiteY1" fmla="*/ 0 h 1632772"/>
                <a:gd name="connsiteX2" fmla="*/ 1000938 w 2215443"/>
                <a:gd name="connsiteY2" fmla="*/ 128186 h 1632772"/>
                <a:gd name="connsiteX3" fmla="*/ 2215443 w 2215443"/>
                <a:gd name="connsiteY3" fmla="*/ 1632772 h 1632772"/>
                <a:gd name="connsiteX4" fmla="*/ 0 w 2215443"/>
                <a:gd name="connsiteY4" fmla="*/ 1632772 h 1632772"/>
                <a:gd name="connsiteX0" fmla="*/ 0 w 2215443"/>
                <a:gd name="connsiteY0" fmla="*/ 1632772 h 1632772"/>
                <a:gd name="connsiteX1" fmla="*/ 258764 w 2215443"/>
                <a:gd name="connsiteY1" fmla="*/ 0 h 1632772"/>
                <a:gd name="connsiteX2" fmla="*/ 1000938 w 2215443"/>
                <a:gd name="connsiteY2" fmla="*/ 128186 h 1632772"/>
                <a:gd name="connsiteX3" fmla="*/ 2215443 w 2215443"/>
                <a:gd name="connsiteY3" fmla="*/ 1632772 h 1632772"/>
                <a:gd name="connsiteX4" fmla="*/ 0 w 2215443"/>
                <a:gd name="connsiteY4" fmla="*/ 1632772 h 1632772"/>
                <a:gd name="connsiteX0" fmla="*/ 0 w 2215443"/>
                <a:gd name="connsiteY0" fmla="*/ 1841557 h 1841557"/>
                <a:gd name="connsiteX1" fmla="*/ 258764 w 2215443"/>
                <a:gd name="connsiteY1" fmla="*/ 208785 h 1841557"/>
                <a:gd name="connsiteX2" fmla="*/ 1000938 w 2215443"/>
                <a:gd name="connsiteY2" fmla="*/ 336971 h 1841557"/>
                <a:gd name="connsiteX3" fmla="*/ 2215443 w 2215443"/>
                <a:gd name="connsiteY3" fmla="*/ 1841557 h 1841557"/>
                <a:gd name="connsiteX4" fmla="*/ 0 w 2215443"/>
                <a:gd name="connsiteY4" fmla="*/ 1841557 h 1841557"/>
                <a:gd name="connsiteX0" fmla="*/ 0 w 2356927"/>
                <a:gd name="connsiteY0" fmla="*/ 1841557 h 1841557"/>
                <a:gd name="connsiteX1" fmla="*/ 258764 w 2356927"/>
                <a:gd name="connsiteY1" fmla="*/ 208785 h 1841557"/>
                <a:gd name="connsiteX2" fmla="*/ 1000938 w 2356927"/>
                <a:gd name="connsiteY2" fmla="*/ 336971 h 1841557"/>
                <a:gd name="connsiteX3" fmla="*/ 2215443 w 2356927"/>
                <a:gd name="connsiteY3" fmla="*/ 1841557 h 1841557"/>
                <a:gd name="connsiteX4" fmla="*/ 0 w 2356927"/>
                <a:gd name="connsiteY4" fmla="*/ 1841557 h 184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927" h="1841557">
                  <a:moveTo>
                    <a:pt x="0" y="1841557"/>
                  </a:moveTo>
                  <a:lnTo>
                    <a:pt x="258764" y="208785"/>
                  </a:lnTo>
                  <a:cubicBezTo>
                    <a:pt x="506155" y="251514"/>
                    <a:pt x="520724" y="0"/>
                    <a:pt x="1000938" y="336971"/>
                  </a:cubicBezTo>
                  <a:cubicBezTo>
                    <a:pt x="2356927" y="1428662"/>
                    <a:pt x="1810608" y="1340028"/>
                    <a:pt x="2215443" y="1841557"/>
                  </a:cubicBezTo>
                  <a:lnTo>
                    <a:pt x="0" y="184155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3017" name="Группа 25"/>
          <p:cNvGrpSpPr>
            <a:grpSpLocks/>
          </p:cNvGrpSpPr>
          <p:nvPr/>
        </p:nvGrpSpPr>
        <p:grpSpPr bwMode="auto">
          <a:xfrm>
            <a:off x="4643438" y="2409825"/>
            <a:ext cx="3867150" cy="2090738"/>
            <a:chOff x="571472" y="2714620"/>
            <a:chExt cx="4010025" cy="2447925"/>
          </a:xfrm>
        </p:grpSpPr>
        <p:pic>
          <p:nvPicPr>
            <p:cNvPr id="43033" name="Picture 11" descr="CA000120_P500"/>
            <p:cNvPicPr>
              <a:picLocks noChangeAspect="1" noChangeArrowheads="1"/>
            </p:cNvPicPr>
            <p:nvPr/>
          </p:nvPicPr>
          <p:blipFill>
            <a:blip r:embed="rId5" cstate="print"/>
            <a:srcRect b="39339"/>
            <a:stretch>
              <a:fillRect/>
            </a:stretch>
          </p:blipFill>
          <p:spPr bwMode="auto">
            <a:xfrm>
              <a:off x="571472" y="2714620"/>
              <a:ext cx="401002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Овал 27"/>
            <p:cNvSpPr/>
            <p:nvPr/>
          </p:nvSpPr>
          <p:spPr>
            <a:xfrm>
              <a:off x="2538622" y="4701584"/>
              <a:ext cx="72431" cy="724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357950" y="3052777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2</a:t>
            </a:r>
          </a:p>
        </p:txBody>
      </p:sp>
      <p:grpSp>
        <p:nvGrpSpPr>
          <p:cNvPr id="43019" name="Группа 30"/>
          <p:cNvGrpSpPr>
            <a:grpSpLocks/>
          </p:cNvGrpSpPr>
          <p:nvPr/>
        </p:nvGrpSpPr>
        <p:grpSpPr bwMode="auto">
          <a:xfrm rot="555983" flipH="1">
            <a:off x="1498600" y="4397375"/>
            <a:ext cx="2500313" cy="1073150"/>
            <a:chOff x="1142976" y="3143248"/>
            <a:chExt cx="2500330" cy="1073158"/>
          </a:xfrm>
        </p:grpSpPr>
        <p:sp>
          <p:nvSpPr>
            <p:cNvPr id="32" name="Полилиния 31"/>
            <p:cNvSpPr/>
            <p:nvPr/>
          </p:nvSpPr>
          <p:spPr>
            <a:xfrm>
              <a:off x="1253214" y="3201317"/>
              <a:ext cx="2189178" cy="1000132"/>
            </a:xfrm>
            <a:custGeom>
              <a:avLst/>
              <a:gdLst>
                <a:gd name="connsiteX0" fmla="*/ 0 w 2143140"/>
                <a:gd name="connsiteY0" fmla="*/ 1000132 h 1000132"/>
                <a:gd name="connsiteX1" fmla="*/ 1911295 w 2143140"/>
                <a:gd name="connsiteY1" fmla="*/ 0 h 1000132"/>
                <a:gd name="connsiteX2" fmla="*/ 2143140 w 2143140"/>
                <a:gd name="connsiteY2" fmla="*/ 1000132 h 1000132"/>
                <a:gd name="connsiteX3" fmla="*/ 0 w 2143140"/>
                <a:gd name="connsiteY3" fmla="*/ 1000132 h 1000132"/>
                <a:gd name="connsiteX0" fmla="*/ 0 w 2143140"/>
                <a:gd name="connsiteY0" fmla="*/ 1000132 h 1000132"/>
                <a:gd name="connsiteX1" fmla="*/ 1911295 w 2143140"/>
                <a:gd name="connsiteY1" fmla="*/ 0 h 1000132"/>
                <a:gd name="connsiteX2" fmla="*/ 1915152 w 2143140"/>
                <a:gd name="connsiteY2" fmla="*/ 30790 h 1000132"/>
                <a:gd name="connsiteX3" fmla="*/ 2143140 w 2143140"/>
                <a:gd name="connsiteY3" fmla="*/ 1000132 h 1000132"/>
                <a:gd name="connsiteX4" fmla="*/ 0 w 2143140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  <a:gd name="connsiteX0" fmla="*/ 0 w 2289917"/>
                <a:gd name="connsiteY0" fmla="*/ 1000132 h 1000132"/>
                <a:gd name="connsiteX1" fmla="*/ 1911295 w 2289917"/>
                <a:gd name="connsiteY1" fmla="*/ 0 h 1000132"/>
                <a:gd name="connsiteX2" fmla="*/ 1915152 w 2289917"/>
                <a:gd name="connsiteY2" fmla="*/ 30790 h 1000132"/>
                <a:gd name="connsiteX3" fmla="*/ 2143140 w 2289917"/>
                <a:gd name="connsiteY3" fmla="*/ 1000132 h 1000132"/>
                <a:gd name="connsiteX4" fmla="*/ 0 w 2289917"/>
                <a:gd name="connsiteY4" fmla="*/ 1000132 h 1000132"/>
                <a:gd name="connsiteX0" fmla="*/ 0 w 2289917"/>
                <a:gd name="connsiteY0" fmla="*/ 1000132 h 1000132"/>
                <a:gd name="connsiteX1" fmla="*/ 1911295 w 2289917"/>
                <a:gd name="connsiteY1" fmla="*/ 0 h 1000132"/>
                <a:gd name="connsiteX2" fmla="*/ 1915152 w 2289917"/>
                <a:gd name="connsiteY2" fmla="*/ 30790 h 1000132"/>
                <a:gd name="connsiteX3" fmla="*/ 2143140 w 2289917"/>
                <a:gd name="connsiteY3" fmla="*/ 1000132 h 1000132"/>
                <a:gd name="connsiteX4" fmla="*/ 0 w 2289917"/>
                <a:gd name="connsiteY4" fmla="*/ 1000132 h 1000132"/>
                <a:gd name="connsiteX0" fmla="*/ 0 w 2189371"/>
                <a:gd name="connsiteY0" fmla="*/ 1000132 h 1000132"/>
                <a:gd name="connsiteX1" fmla="*/ 1911295 w 2189371"/>
                <a:gd name="connsiteY1" fmla="*/ 0 h 1000132"/>
                <a:gd name="connsiteX2" fmla="*/ 1915152 w 2189371"/>
                <a:gd name="connsiteY2" fmla="*/ 30790 h 1000132"/>
                <a:gd name="connsiteX3" fmla="*/ 2143140 w 2189371"/>
                <a:gd name="connsiteY3" fmla="*/ 1000132 h 1000132"/>
                <a:gd name="connsiteX4" fmla="*/ 0 w 2189371"/>
                <a:gd name="connsiteY4" fmla="*/ 1000132 h 100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371" h="1000132">
                  <a:moveTo>
                    <a:pt x="0" y="1000132"/>
                  </a:moveTo>
                  <a:lnTo>
                    <a:pt x="1911295" y="0"/>
                  </a:lnTo>
                  <a:lnTo>
                    <a:pt x="1915152" y="30790"/>
                  </a:lnTo>
                  <a:cubicBezTo>
                    <a:pt x="2189371" y="349476"/>
                    <a:pt x="1680190" y="424465"/>
                    <a:pt x="2143140" y="1000132"/>
                  </a:cubicBezTo>
                  <a:lnTo>
                    <a:pt x="0" y="100013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3030" name="Группа 32"/>
            <p:cNvGrpSpPr>
              <a:grpSpLocks/>
            </p:cNvGrpSpPr>
            <p:nvPr/>
          </p:nvGrpSpPr>
          <p:grpSpPr bwMode="auto">
            <a:xfrm>
              <a:off x="1142976" y="3143248"/>
              <a:ext cx="2500330" cy="1073158"/>
              <a:chOff x="857224" y="2571744"/>
              <a:chExt cx="2500330" cy="1073158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859968" y="3642804"/>
                <a:ext cx="2500330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858170" y="2569092"/>
                <a:ext cx="2071702" cy="107157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020" name="Группа 36"/>
          <p:cNvGrpSpPr>
            <a:grpSpLocks/>
          </p:cNvGrpSpPr>
          <p:nvPr/>
        </p:nvGrpSpPr>
        <p:grpSpPr bwMode="auto">
          <a:xfrm rot="526140">
            <a:off x="2136775" y="3929063"/>
            <a:ext cx="3652838" cy="2090737"/>
            <a:chOff x="571472" y="2714620"/>
            <a:chExt cx="4010025" cy="2447925"/>
          </a:xfrm>
        </p:grpSpPr>
        <p:pic>
          <p:nvPicPr>
            <p:cNvPr id="43027" name="Picture 11" descr="CA000120_P500"/>
            <p:cNvPicPr>
              <a:picLocks noChangeAspect="1" noChangeArrowheads="1"/>
            </p:cNvPicPr>
            <p:nvPr/>
          </p:nvPicPr>
          <p:blipFill>
            <a:blip r:embed="rId5" cstate="print"/>
            <a:srcRect b="39339"/>
            <a:stretch>
              <a:fillRect/>
            </a:stretch>
          </p:blipFill>
          <p:spPr bwMode="auto">
            <a:xfrm>
              <a:off x="571472" y="2714620"/>
              <a:ext cx="401002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Овал 39"/>
            <p:cNvSpPr/>
            <p:nvPr/>
          </p:nvSpPr>
          <p:spPr>
            <a:xfrm>
              <a:off x="2536031" y="4698794"/>
              <a:ext cx="69709" cy="724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928794" y="4344423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5720" y="357166"/>
            <a:ext cx="2643206" cy="851297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46" name="Багетная рамка 45"/>
          <p:cNvSpPr/>
          <p:nvPr/>
        </p:nvSpPr>
        <p:spPr>
          <a:xfrm>
            <a:off x="7467019" y="285728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29454" y="5143512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3)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r>
              <a:rPr lang="ru-RU" sz="3600" b="1" i="1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endParaRPr lang="ru-RU" sz="3600" b="1" i="1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6" name="Группа 37"/>
          <p:cNvGrpSpPr/>
          <p:nvPr/>
        </p:nvGrpSpPr>
        <p:grpSpPr>
          <a:xfrm>
            <a:off x="6500826" y="442913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596" y="428604"/>
            <a:ext cx="2643206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38" name="Багетная рамка 37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75" y="4643438"/>
            <a:ext cx="1785938" cy="10001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45</a:t>
            </a:r>
            <a:r>
              <a:rPr lang="ru-RU" sz="2800" b="1" baseline="30000" dirty="0"/>
              <a:t>0  </a:t>
            </a:r>
            <a:r>
              <a:rPr lang="ru-RU" sz="2800" b="1" dirty="0"/>
              <a:t> 108</a:t>
            </a:r>
            <a:r>
              <a:rPr lang="ru-RU" sz="2800" b="1" baseline="30000" dirty="0"/>
              <a:t>0</a:t>
            </a:r>
          </a:p>
        </p:txBody>
      </p:sp>
      <p:grpSp>
        <p:nvGrpSpPr>
          <p:cNvPr id="17418" name="Группа 10"/>
          <p:cNvGrpSpPr>
            <a:grpSpLocks/>
          </p:cNvGrpSpPr>
          <p:nvPr/>
        </p:nvGrpSpPr>
        <p:grpSpPr bwMode="auto">
          <a:xfrm>
            <a:off x="642938" y="1571625"/>
            <a:ext cx="6072187" cy="2867025"/>
            <a:chOff x="1142976" y="1357298"/>
            <a:chExt cx="6072230" cy="28670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42976" y="1357298"/>
              <a:ext cx="6072230" cy="28575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b="1" i="1" u="sng" dirty="0">
                  <a:latin typeface="Georgia" pitchFamily="18" charset="0"/>
                </a:rPr>
                <a:t>Найдите:</a:t>
              </a:r>
            </a:p>
            <a:p>
              <a:pPr>
                <a:defRPr/>
              </a:pPr>
              <a:endParaRPr lang="ru-RU" b="1" i="1" dirty="0"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sz="3200" b="1" i="1" dirty="0">
                  <a:latin typeface="Georgia" pitchFamily="18" charset="0"/>
                </a:rPr>
                <a:t>прямого угла</a:t>
              </a:r>
            </a:p>
            <a:p>
              <a:pPr algn="ctr">
                <a:defRPr/>
              </a:pPr>
              <a:endParaRPr lang="ru-RU" sz="3200" b="1" i="1" dirty="0"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sz="3200" b="1" i="1" dirty="0">
                  <a:latin typeface="Georgia" pitchFamily="18" charset="0"/>
                </a:rPr>
                <a:t>            развернутого угла</a:t>
              </a:r>
            </a:p>
          </p:txBody>
        </p:sp>
        <p:graphicFrame>
          <p:nvGraphicFramePr>
            <p:cNvPr id="17410" name="Object 10"/>
            <p:cNvGraphicFramePr>
              <a:graphicFrameLocks noChangeAspect="1"/>
            </p:cNvGraphicFramePr>
            <p:nvPr/>
          </p:nvGraphicFramePr>
          <p:xfrm>
            <a:off x="2257411" y="2214554"/>
            <a:ext cx="385763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Формула" r:id="rId6" imgW="152280" imgH="393480" progId="Equation.3">
                    <p:embed/>
                  </p:oleObj>
                </mc:Choice>
                <mc:Fallback>
                  <p:oleObj name="Формула" r:id="rId6" imgW="152280" imgH="393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411" y="2214554"/>
                          <a:ext cx="385763" cy="1009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1" name="Object 10"/>
            <p:cNvGraphicFramePr>
              <a:graphicFrameLocks noChangeAspect="1"/>
            </p:cNvGraphicFramePr>
            <p:nvPr/>
          </p:nvGraphicFramePr>
          <p:xfrm>
            <a:off x="2159000" y="3214688"/>
            <a:ext cx="352425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9" name="Формула" r:id="rId8" imgW="139680" imgH="393480" progId="Equation.3">
                    <p:embed/>
                  </p:oleObj>
                </mc:Choice>
                <mc:Fallback>
                  <p:oleObj name="Формула" r:id="rId8" imgW="1396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000" y="3214688"/>
                          <a:ext cx="352425" cy="1009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12"/>
          <p:cNvGrpSpPr/>
          <p:nvPr/>
        </p:nvGrpSpPr>
        <p:grpSpPr>
          <a:xfrm>
            <a:off x="6429388" y="419367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28604"/>
            <a:ext cx="2643206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00125" y="1643063"/>
            <a:ext cx="6429375" cy="13287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400" b="1" i="1" dirty="0">
                <a:latin typeface="Georgia" pitchFamily="18" charset="0"/>
                <a:sym typeface="Symbol"/>
              </a:rPr>
              <a:t></a:t>
            </a:r>
            <a:r>
              <a:rPr lang="en-US" sz="2400" b="1" i="1" dirty="0">
                <a:latin typeface="Georgia" pitchFamily="18" charset="0"/>
                <a:sym typeface="Symbol"/>
              </a:rPr>
              <a:t>COD=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Symbol"/>
              </a:rPr>
              <a:t>82</a:t>
            </a:r>
            <a:r>
              <a:rPr lang="en-US" sz="2400" b="1" i="1" baseline="30000" dirty="0"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sz="2400" b="1" i="1" dirty="0">
                <a:latin typeface="Georgia" pitchFamily="18" charset="0"/>
                <a:sym typeface="Symbol"/>
              </a:rPr>
              <a:t>. </a:t>
            </a:r>
            <a:r>
              <a:rPr lang="ru-RU" sz="2400" b="1" i="1" dirty="0">
                <a:latin typeface="Georgia" pitchFamily="18" charset="0"/>
              </a:rPr>
              <a:t>Найдите величину </a:t>
            </a:r>
            <a:br>
              <a:rPr lang="ru-RU" sz="2400" b="1" i="1" dirty="0">
                <a:latin typeface="Georgia" pitchFamily="18" charset="0"/>
              </a:rPr>
            </a:br>
            <a:r>
              <a:rPr lang="ru-RU" sz="2400" b="1" i="1" dirty="0">
                <a:latin typeface="Georgia" pitchFamily="18" charset="0"/>
              </a:rPr>
              <a:t>смежного с ним угла.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5140" y="4143380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98</a:t>
            </a:r>
            <a:r>
              <a:rPr lang="ru-RU" sz="3600" b="1" i="1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endParaRPr lang="ru-RU" sz="3600" b="1" i="1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6429388" y="350043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500063" y="1428750"/>
            <a:ext cx="7643812" cy="12541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400" b="1" i="1" dirty="0">
                <a:latin typeface="Georgia" pitchFamily="18" charset="0"/>
              </a:rPr>
              <a:t>Назовите вписанный и центральный углы. На какую дугу они опираются?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643206" cy="91940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latin typeface="Georgia" pitchFamily="18" charset="0"/>
              </a:rPr>
              <a:t>ИЗМЕРЕНИЕ УГЛОВ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286644" y="500042"/>
            <a:ext cx="1391261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10" name="Овал 9"/>
          <p:cNvSpPr/>
          <p:nvPr/>
        </p:nvSpPr>
        <p:spPr>
          <a:xfrm>
            <a:off x="1714500" y="3000375"/>
            <a:ext cx="2643188" cy="2643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0"/>
            <a:endCxn id="10" idx="3"/>
          </p:cNvCxnSpPr>
          <p:nvPr/>
        </p:nvCxnSpPr>
        <p:spPr>
          <a:xfrm rot="16200000" flipH="1" flipV="1">
            <a:off x="1440656" y="3661569"/>
            <a:ext cx="2255838" cy="9334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0" idx="0"/>
            <a:endCxn id="10" idx="5"/>
          </p:cNvCxnSpPr>
          <p:nvPr/>
        </p:nvCxnSpPr>
        <p:spPr>
          <a:xfrm rot="16200000" flipH="1">
            <a:off x="2374900" y="3660775"/>
            <a:ext cx="2255838" cy="93503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" idx="3"/>
          </p:cNvCxnSpPr>
          <p:nvPr/>
        </p:nvCxnSpPr>
        <p:spPr>
          <a:xfrm rot="5400000" flipH="1" flipV="1">
            <a:off x="2137569" y="4321969"/>
            <a:ext cx="898525" cy="9699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0" idx="5"/>
          </p:cNvCxnSpPr>
          <p:nvPr/>
        </p:nvCxnSpPr>
        <p:spPr>
          <a:xfrm rot="16200000" flipH="1">
            <a:off x="3071813" y="4357688"/>
            <a:ext cx="898525" cy="898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025775" y="4344988"/>
            <a:ext cx="71438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70194" y="5143512"/>
            <a:ext cx="44435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2643182"/>
            <a:ext cx="44435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29058" y="5072074"/>
            <a:ext cx="44435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3786190"/>
            <a:ext cx="59663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</a:t>
            </a:r>
            <a:r>
              <a:rPr lang="ru-RU" sz="28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4942" y="3929066"/>
            <a:ext cx="3500462" cy="1532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Вписанный 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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АВС</a:t>
            </a:r>
          </a:p>
          <a:p>
            <a:pPr>
              <a:defRPr/>
            </a:pPr>
            <a:r>
              <a:rPr lang="ru-RU" sz="2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Центральный 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АО</a:t>
            </a:r>
            <a:r>
              <a:rPr lang="ru-RU" sz="2800" b="1" i="1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1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С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Дуга 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</a:t>
            </a:r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АС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6500826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22" name="Дуга 21"/>
          <p:cNvSpPr/>
          <p:nvPr/>
        </p:nvSpPr>
        <p:spPr>
          <a:xfrm rot="8787385">
            <a:off x="1763713" y="3141663"/>
            <a:ext cx="2540000" cy="2514600"/>
          </a:xfrm>
          <a:prstGeom prst="arc">
            <a:avLst>
              <a:gd name="adj1" fmla="val 15295153"/>
              <a:gd name="adj2" fmla="val 2112173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38" name="Багетная рамка 37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785813" y="2000250"/>
            <a:ext cx="6769100" cy="6477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Georgia" pitchFamily="18" charset="0"/>
              </a:rPr>
              <a:t>Найдите 1% от числа </a:t>
            </a:r>
            <a:r>
              <a:rPr lang="ru-RU" sz="3200" b="1" i="1" dirty="0">
                <a:solidFill>
                  <a:srgbClr val="B818B0"/>
                </a:solidFill>
                <a:latin typeface="Georgia" pitchFamily="18" charset="0"/>
              </a:rPr>
              <a:t>500г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9454" y="5143512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г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6500826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6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28625" y="642938"/>
            <a:ext cx="6769100" cy="7826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i="1" dirty="0">
                <a:latin typeface="Georgia" pitchFamily="18" charset="0"/>
              </a:rPr>
              <a:t>Запишите частные в виде дробей. Там, где это возможно, выделите целую часть.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60702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 в мешке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84010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40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572264" y="428625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grpSp>
        <p:nvGrpSpPr>
          <p:cNvPr id="18452" name="Группа 18"/>
          <p:cNvGrpSpPr>
            <a:grpSpLocks/>
          </p:cNvGrpSpPr>
          <p:nvPr/>
        </p:nvGrpSpPr>
        <p:grpSpPr bwMode="auto">
          <a:xfrm>
            <a:off x="831850" y="1435100"/>
            <a:ext cx="2311400" cy="708025"/>
            <a:chOff x="832568" y="2292486"/>
            <a:chExt cx="2310672" cy="707886"/>
          </a:xfrm>
        </p:grpSpPr>
        <p:sp>
          <p:nvSpPr>
            <p:cNvPr id="16" name="Овал 15"/>
            <p:cNvSpPr/>
            <p:nvPr/>
          </p:nvSpPr>
          <p:spPr>
            <a:xfrm>
              <a:off x="857960" y="2357561"/>
              <a:ext cx="571320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2568" y="2292486"/>
              <a:ext cx="62228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Ф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643525" y="2357561"/>
              <a:ext cx="1499715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23:4</a:t>
              </a:r>
            </a:p>
          </p:txBody>
        </p:sp>
      </p:grpSp>
      <p:grpSp>
        <p:nvGrpSpPr>
          <p:cNvPr id="18453" name="Группа 19"/>
          <p:cNvGrpSpPr>
            <a:grpSpLocks/>
          </p:cNvGrpSpPr>
          <p:nvPr/>
        </p:nvGrpSpPr>
        <p:grpSpPr bwMode="auto">
          <a:xfrm>
            <a:off x="882650" y="2149475"/>
            <a:ext cx="2286000" cy="708025"/>
            <a:chOff x="857224" y="2292486"/>
            <a:chExt cx="2286016" cy="707886"/>
          </a:xfrm>
        </p:grpSpPr>
        <p:sp>
          <p:nvSpPr>
            <p:cNvPr id="21" name="Овал 20"/>
            <p:cNvSpPr/>
            <p:nvPr/>
          </p:nvSpPr>
          <p:spPr>
            <a:xfrm>
              <a:off x="857224" y="2357561"/>
              <a:ext cx="571504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10946" y="2292486"/>
              <a:ext cx="52610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Р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643043" y="2357561"/>
              <a:ext cx="1500197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23:5</a:t>
              </a:r>
            </a:p>
          </p:txBody>
        </p:sp>
      </p:grpSp>
      <p:grpSp>
        <p:nvGrpSpPr>
          <p:cNvPr id="18454" name="Группа 23"/>
          <p:cNvGrpSpPr>
            <a:grpSpLocks/>
          </p:cNvGrpSpPr>
          <p:nvPr/>
        </p:nvGrpSpPr>
        <p:grpSpPr bwMode="auto">
          <a:xfrm>
            <a:off x="928688" y="2851150"/>
            <a:ext cx="2311400" cy="708025"/>
            <a:chOff x="832568" y="2292486"/>
            <a:chExt cx="2310672" cy="707886"/>
          </a:xfrm>
        </p:grpSpPr>
        <p:sp>
          <p:nvSpPr>
            <p:cNvPr id="25" name="Овал 24"/>
            <p:cNvSpPr/>
            <p:nvPr/>
          </p:nvSpPr>
          <p:spPr>
            <a:xfrm>
              <a:off x="857960" y="2357561"/>
              <a:ext cx="571320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32568" y="2292486"/>
              <a:ext cx="55015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э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643525" y="2357561"/>
              <a:ext cx="1499715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5:6</a:t>
              </a:r>
            </a:p>
          </p:txBody>
        </p:sp>
      </p:grpSp>
      <p:grpSp>
        <p:nvGrpSpPr>
          <p:cNvPr id="18455" name="Группа 27"/>
          <p:cNvGrpSpPr>
            <a:grpSpLocks/>
          </p:cNvGrpSpPr>
          <p:nvPr/>
        </p:nvGrpSpPr>
        <p:grpSpPr bwMode="auto">
          <a:xfrm>
            <a:off x="928688" y="3571875"/>
            <a:ext cx="2311400" cy="708025"/>
            <a:chOff x="832568" y="2292486"/>
            <a:chExt cx="2310672" cy="707886"/>
          </a:xfrm>
        </p:grpSpPr>
        <p:sp>
          <p:nvSpPr>
            <p:cNvPr id="29" name="Овал 28"/>
            <p:cNvSpPr/>
            <p:nvPr/>
          </p:nvSpPr>
          <p:spPr>
            <a:xfrm>
              <a:off x="832568" y="2357561"/>
              <a:ext cx="571320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80694" y="2292486"/>
              <a:ext cx="49725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т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1643525" y="2357561"/>
              <a:ext cx="1499715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11:9</a:t>
              </a:r>
            </a:p>
          </p:txBody>
        </p:sp>
      </p:grpSp>
      <p:grpSp>
        <p:nvGrpSpPr>
          <p:cNvPr id="18456" name="Группа 31"/>
          <p:cNvGrpSpPr>
            <a:grpSpLocks/>
          </p:cNvGrpSpPr>
          <p:nvPr/>
        </p:nvGrpSpPr>
        <p:grpSpPr bwMode="auto">
          <a:xfrm>
            <a:off x="3668713" y="1428750"/>
            <a:ext cx="2286000" cy="708025"/>
            <a:chOff x="857224" y="2292486"/>
            <a:chExt cx="2286016" cy="707886"/>
          </a:xfrm>
        </p:grpSpPr>
        <p:sp>
          <p:nvSpPr>
            <p:cNvPr id="33" name="Овал 32"/>
            <p:cNvSpPr/>
            <p:nvPr/>
          </p:nvSpPr>
          <p:spPr>
            <a:xfrm>
              <a:off x="857224" y="2357561"/>
              <a:ext cx="571504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71757" y="2292486"/>
              <a:ext cx="583814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о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643041" y="2357561"/>
              <a:ext cx="1500199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29:7</a:t>
              </a:r>
            </a:p>
          </p:txBody>
        </p:sp>
      </p:grpSp>
      <p:grpSp>
        <p:nvGrpSpPr>
          <p:cNvPr id="18457" name="Группа 35"/>
          <p:cNvGrpSpPr>
            <a:grpSpLocks/>
          </p:cNvGrpSpPr>
          <p:nvPr/>
        </p:nvGrpSpPr>
        <p:grpSpPr bwMode="auto">
          <a:xfrm>
            <a:off x="3692525" y="2136775"/>
            <a:ext cx="2286000" cy="708025"/>
            <a:chOff x="857224" y="2292486"/>
            <a:chExt cx="2286016" cy="707886"/>
          </a:xfrm>
        </p:grpSpPr>
        <p:sp>
          <p:nvSpPr>
            <p:cNvPr id="37" name="Овал 36"/>
            <p:cNvSpPr/>
            <p:nvPr/>
          </p:nvSpPr>
          <p:spPr>
            <a:xfrm>
              <a:off x="857224" y="2357561"/>
              <a:ext cx="571504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79350" y="2292486"/>
              <a:ext cx="55496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н</a:t>
              </a:r>
              <a:endPara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1643043" y="2357561"/>
              <a:ext cx="1500197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31:8</a:t>
              </a:r>
            </a:p>
          </p:txBody>
        </p:sp>
      </p:grpSp>
      <p:grpSp>
        <p:nvGrpSpPr>
          <p:cNvPr id="18458" name="Группа 39"/>
          <p:cNvGrpSpPr>
            <a:grpSpLocks/>
          </p:cNvGrpSpPr>
          <p:nvPr/>
        </p:nvGrpSpPr>
        <p:grpSpPr bwMode="auto">
          <a:xfrm>
            <a:off x="3740150" y="2922588"/>
            <a:ext cx="2309813" cy="708025"/>
            <a:chOff x="832568" y="2292486"/>
            <a:chExt cx="2310672" cy="707886"/>
          </a:xfrm>
        </p:grpSpPr>
        <p:sp>
          <p:nvSpPr>
            <p:cNvPr id="41" name="Овал 40"/>
            <p:cNvSpPr/>
            <p:nvPr/>
          </p:nvSpPr>
          <p:spPr>
            <a:xfrm>
              <a:off x="857977" y="2357560"/>
              <a:ext cx="570125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32568" y="2292486"/>
              <a:ext cx="55496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а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642494" y="2357560"/>
              <a:ext cx="1500746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19:4</a:t>
              </a:r>
            </a:p>
          </p:txBody>
        </p:sp>
      </p:grpSp>
      <p:grpSp>
        <p:nvGrpSpPr>
          <p:cNvPr id="18459" name="Группа 44"/>
          <p:cNvGrpSpPr>
            <a:grpSpLocks/>
          </p:cNvGrpSpPr>
          <p:nvPr/>
        </p:nvGrpSpPr>
        <p:grpSpPr bwMode="auto">
          <a:xfrm>
            <a:off x="3740150" y="3708400"/>
            <a:ext cx="2309813" cy="708025"/>
            <a:chOff x="832568" y="2292486"/>
            <a:chExt cx="2310672" cy="707886"/>
          </a:xfrm>
        </p:grpSpPr>
        <p:sp>
          <p:nvSpPr>
            <p:cNvPr id="46" name="Овал 45"/>
            <p:cNvSpPr/>
            <p:nvPr/>
          </p:nvSpPr>
          <p:spPr>
            <a:xfrm>
              <a:off x="832568" y="2357561"/>
              <a:ext cx="571713" cy="5713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80694" y="2292486"/>
              <a:ext cx="47481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cs typeface="+mn-cs"/>
                </a:rPr>
                <a:t>г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1642494" y="2357561"/>
              <a:ext cx="1500746" cy="5713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/>
                <a:t>21:5</a:t>
              </a:r>
            </a:p>
          </p:txBody>
        </p:sp>
      </p:grp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14375" y="4429125"/>
          <a:ext cx="5905544" cy="135732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</a:tblGrid>
              <a:tr h="678661"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785789" y="5000636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Э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500169" y="5000636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244123" y="5000636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Н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000367" y="5000636"/>
            <a:ext cx="7232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429127" y="5000636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714747" y="5000636"/>
            <a:ext cx="5774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Г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14945" y="5000636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929325" y="5000636"/>
            <a:ext cx="7761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Ф</a:t>
            </a:r>
          </a:p>
        </p:txBody>
      </p:sp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874713" y="4429125"/>
          <a:ext cx="2682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429125"/>
                        <a:ext cx="26828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1587500" y="4429125"/>
          <a:ext cx="381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" name="Формула" r:id="rId10" imgW="215640" imgH="393480" progId="Equation.3">
                  <p:embed/>
                </p:oleObj>
              </mc:Choice>
              <mc:Fallback>
                <p:oleObj name="Формула" r:id="rId10" imgW="2156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429125"/>
                        <a:ext cx="38100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2346325" y="4429125"/>
          <a:ext cx="4032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" name="Формула" r:id="rId12" imgW="228600" imgH="393480" progId="Equation.3">
                  <p:embed/>
                </p:oleObj>
              </mc:Choice>
              <mc:Fallback>
                <p:oleObj name="Формула" r:id="rId12" imgW="2286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4429125"/>
                        <a:ext cx="4032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3132138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Формула" r:id="rId14" imgW="241200" imgH="393480" progId="Equation.3">
                  <p:embed/>
                </p:oleObj>
              </mc:Choice>
              <mc:Fallback>
                <p:oleObj name="Формула" r:id="rId14" imgW="241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5"/>
          <p:cNvGraphicFramePr>
            <a:graphicFrameLocks noChangeAspect="1"/>
          </p:cNvGraphicFramePr>
          <p:nvPr/>
        </p:nvGraphicFramePr>
        <p:xfrm>
          <a:off x="3786188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Формула" r:id="rId16" imgW="241200" imgH="393480" progId="Equation.3">
                  <p:embed/>
                </p:oleObj>
              </mc:Choice>
              <mc:Fallback>
                <p:oleObj name="Формула" r:id="rId16" imgW="2412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6"/>
          <p:cNvGraphicFramePr>
            <a:graphicFrameLocks noChangeAspect="1"/>
          </p:cNvGraphicFramePr>
          <p:nvPr/>
        </p:nvGraphicFramePr>
        <p:xfrm>
          <a:off x="4572000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Формула" r:id="rId18" imgW="241200" imgH="393480" progId="Equation.3">
                  <p:embed/>
                </p:oleObj>
              </mc:Choice>
              <mc:Fallback>
                <p:oleObj name="Формула" r:id="rId18" imgW="2412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7"/>
          <p:cNvGraphicFramePr>
            <a:graphicFrameLocks noChangeAspect="1"/>
          </p:cNvGraphicFramePr>
          <p:nvPr/>
        </p:nvGraphicFramePr>
        <p:xfrm>
          <a:off x="5286375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Формула" r:id="rId20" imgW="241200" imgH="393480" progId="Equation.3">
                  <p:embed/>
                </p:oleObj>
              </mc:Choice>
              <mc:Fallback>
                <p:oleObj name="Формула" r:id="rId20" imgW="2412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8"/>
          <p:cNvGraphicFramePr>
            <a:graphicFrameLocks noChangeAspect="1"/>
          </p:cNvGraphicFramePr>
          <p:nvPr/>
        </p:nvGraphicFramePr>
        <p:xfrm>
          <a:off x="6000750" y="4429125"/>
          <a:ext cx="42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" name="Формула" r:id="rId22" imgW="241200" imgH="393480" progId="Equation.3">
                  <p:embed/>
                </p:oleObj>
              </mc:Choice>
              <mc:Fallback>
                <p:oleObj name="Формула" r:id="rId22" imgW="2412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429125"/>
                        <a:ext cx="42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Группа 47"/>
          <p:cNvGrpSpPr>
            <a:grpSpLocks/>
          </p:cNvGrpSpPr>
          <p:nvPr/>
        </p:nvGrpSpPr>
        <p:grpSpPr bwMode="auto">
          <a:xfrm>
            <a:off x="214313" y="142875"/>
            <a:ext cx="8786812" cy="6500813"/>
            <a:chOff x="214313" y="143614"/>
            <a:chExt cx="8715376" cy="6429366"/>
          </a:xfrm>
        </p:grpSpPr>
        <p:grpSp>
          <p:nvGrpSpPr>
            <p:cNvPr id="18499" name="Группа 51"/>
            <p:cNvGrpSpPr>
              <a:grpSpLocks/>
            </p:cNvGrpSpPr>
            <p:nvPr/>
          </p:nvGrpSpPr>
          <p:grpSpPr bwMode="auto">
            <a:xfrm>
              <a:off x="214313" y="143614"/>
              <a:ext cx="8715376" cy="6429366"/>
              <a:chOff x="214282" y="143591"/>
              <a:chExt cx="8715436" cy="6429420"/>
            </a:xfrm>
          </p:grpSpPr>
          <p:sp>
            <p:nvSpPr>
              <p:cNvPr id="72" name="Скругленный прямоугольник 71">
                <a:hlinkClick r:id="rId24" action="ppaction://hlinksldjump"/>
              </p:cNvPr>
              <p:cNvSpPr/>
              <p:nvPr/>
            </p:nvSpPr>
            <p:spPr>
              <a:xfrm>
                <a:off x="428428" y="5999936"/>
                <a:ext cx="2643761" cy="357975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/>
                  <a:t>Продолжить игру</a:t>
                </a:r>
              </a:p>
            </p:txBody>
          </p:sp>
          <p:sp>
            <p:nvSpPr>
              <p:cNvPr id="73" name="Скругленный прямоугольник 72">
                <a:hlinkClick r:id="rId5" action="ppaction://hlinksldjump"/>
              </p:cNvPr>
              <p:cNvSpPr/>
              <p:nvPr/>
            </p:nvSpPr>
            <p:spPr>
              <a:xfrm>
                <a:off x="3213903" y="5999936"/>
                <a:ext cx="1858033" cy="3579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II </a:t>
                </a:r>
                <a:r>
                  <a:rPr lang="ru-RU" sz="2000" b="1" dirty="0"/>
                  <a:t>раунд </a:t>
                </a:r>
              </a:p>
            </p:txBody>
          </p:sp>
          <p:sp>
            <p:nvSpPr>
              <p:cNvPr id="74" name="Багетная рамка 73"/>
              <p:cNvSpPr/>
              <p:nvPr/>
            </p:nvSpPr>
            <p:spPr>
              <a:xfrm>
                <a:off x="7459037" y="570649"/>
                <a:ext cx="1001449" cy="929479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5" name="Прямоугольник 74">
                <a:hlinkClick r:id="rId25" action="ppaction://hlinksldjump"/>
              </p:cNvPr>
              <p:cNvSpPr/>
              <p:nvPr/>
            </p:nvSpPr>
            <p:spPr>
              <a:xfrm>
                <a:off x="7500958" y="642918"/>
                <a:ext cx="92845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n-lt"/>
                    <a:cs typeface="+mn-cs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214282" y="143591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4" name="Группа 70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4" name="Овал 103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78" name="4-конечная звезда 77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9" name="4-конечная звезда 78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0" name="4-конечная звезда 79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 bwMode="auto">
              <a:xfrm rot="19275439">
                <a:off x="1037800" y="2798573"/>
                <a:ext cx="464509" cy="3014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 rot="1394041">
                <a:off x="1825102" y="1938177"/>
                <a:ext cx="318070" cy="18840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rot="15154483">
                <a:off x="1438426" y="4021095"/>
                <a:ext cx="467880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 bwMode="auto">
              <a:xfrm rot="16898388">
                <a:off x="2042286" y="3042343"/>
                <a:ext cx="467880" cy="259810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 rot="7884008">
                <a:off x="2589243" y="1229805"/>
                <a:ext cx="317153" cy="1889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rot="7469707">
                <a:off x="3367153" y="4949068"/>
                <a:ext cx="354835" cy="34326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 bwMode="auto">
              <a:xfrm rot="19744319">
                <a:off x="2454944" y="4996665"/>
                <a:ext cx="316496" cy="18997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 rot="19744319">
                <a:off x="2758843" y="3762593"/>
                <a:ext cx="318070" cy="67355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rot="19744319">
                <a:off x="3508355" y="605190"/>
                <a:ext cx="318070" cy="671988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2357422" y="1714488"/>
                <a:ext cx="4429156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+mn-cs"/>
                  </a:rPr>
                  <a:t>КОТ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3143240" y="3286124"/>
                <a:ext cx="5091458" cy="132343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8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cs typeface="+mn-cs"/>
                  </a:rPr>
                  <a:t>В МЕШКЕ</a:t>
                </a:r>
              </a:p>
            </p:txBody>
          </p:sp>
          <p:sp>
            <p:nvSpPr>
              <p:cNvPr id="92" name="4-конечная звезда 9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3" name="4-конечная звезда 9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4" name="4-конечная звезда 93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5" name="4-конечная звезда 94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6" name="4-конечная звезда 95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7" name="Пятно 1 96"/>
              <p:cNvSpPr/>
              <p:nvPr/>
            </p:nvSpPr>
            <p:spPr>
              <a:xfrm>
                <a:off x="499285" y="499996"/>
                <a:ext cx="143290" cy="70652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8" name="Пятно 1 97"/>
              <p:cNvSpPr/>
              <p:nvPr/>
            </p:nvSpPr>
            <p:spPr>
              <a:xfrm>
                <a:off x="1143299" y="499996"/>
                <a:ext cx="285003" cy="14287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9" name="Пятно 1 98"/>
              <p:cNvSpPr/>
              <p:nvPr/>
            </p:nvSpPr>
            <p:spPr>
              <a:xfrm>
                <a:off x="715006" y="713525"/>
                <a:ext cx="285003" cy="21509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0" name="Пятно 1 99"/>
              <p:cNvSpPr/>
              <p:nvPr/>
            </p:nvSpPr>
            <p:spPr>
              <a:xfrm>
                <a:off x="428428" y="1214376"/>
                <a:ext cx="286578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1" name="Пятно 1 100"/>
              <p:cNvSpPr/>
              <p:nvPr/>
            </p:nvSpPr>
            <p:spPr>
              <a:xfrm>
                <a:off x="1642448" y="357120"/>
                <a:ext cx="286578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2" name="Пятно 1 101"/>
              <p:cNvSpPr/>
              <p:nvPr/>
            </p:nvSpPr>
            <p:spPr>
              <a:xfrm>
                <a:off x="214282" y="1785880"/>
                <a:ext cx="500724" cy="213529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8442" name="Object 2"/>
            <p:cNvGraphicFramePr>
              <a:graphicFrameLocks noChangeAspect="1"/>
            </p:cNvGraphicFramePr>
            <p:nvPr/>
          </p:nvGraphicFramePr>
          <p:xfrm>
            <a:off x="6072188" y="5000625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" name="Формула" r:id="rId26" imgW="774360" imgH="444240" progId="Equation.3">
                    <p:embed/>
                  </p:oleObj>
                </mc:Choice>
                <mc:Fallback>
                  <p:oleObj name="Формула" r:id="rId26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2188" y="5000625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2" name="Формула" r:id="rId28" imgW="419040" imgH="469800" progId="Equation.3">
                    <p:embed/>
                  </p:oleObj>
                </mc:Choice>
                <mc:Fallback>
                  <p:oleObj name="Формула" r:id="rId28" imgW="419040" imgH="469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3" name="Формула" r:id="rId30" imgW="406080" imgH="203040" progId="Equation.3">
                    <p:embed/>
                  </p:oleObj>
                </mc:Choice>
                <mc:Fallback>
                  <p:oleObj name="Формула" r:id="rId30" imgW="406080" imgH="2030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Нижний колонтитул 1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>
    <p:sndAc>
      <p:stSnd>
        <p:snd r:embed="rId4" name="Кот в мешке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143000" y="1714500"/>
            <a:ext cx="6027738" cy="6477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Georgia" pitchFamily="18" charset="0"/>
              </a:rPr>
              <a:t>Найдите 8% от числа </a:t>
            </a:r>
            <a:r>
              <a:rPr lang="en-US" sz="3200" b="1" i="1" dirty="0">
                <a:solidFill>
                  <a:srgbClr val="B818B0"/>
                </a:solidFill>
                <a:latin typeface="Georgia" pitchFamily="18" charset="0"/>
              </a:rPr>
              <a:t>b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2714620"/>
            <a:ext cx="2428892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b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Symbol"/>
              </a:rPr>
              <a:t>:1008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42938" y="1428750"/>
            <a:ext cx="7715250" cy="20097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800" b="1" i="1" dirty="0">
                <a:latin typeface="Georgia" pitchFamily="18" charset="0"/>
              </a:rPr>
              <a:t>В магазине повесили объявление «Цены увеличены на 1%». Сколько надо заплатить за товар, который стоил раньше 400 рублей?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6050" y="4000504"/>
            <a:ext cx="221457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404 </a:t>
            </a:r>
            <a:r>
              <a:rPr lang="ru-RU" sz="36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руб</a:t>
            </a:r>
            <a:endParaRPr lang="ru-RU" sz="36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28596" y="357166"/>
            <a:ext cx="8286808" cy="5572164"/>
          </a:xfrm>
          <a:prstGeom prst="roundRect">
            <a:avLst>
              <a:gd name="adj" fmla="val 2619"/>
            </a:avLst>
          </a:prstGeom>
          <a:gradFill flip="none" rotWithShape="1">
            <a:gsLst>
              <a:gs pos="0">
                <a:srgbClr val="FFFF00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214422"/>
            <a:ext cx="721520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Найдите массу котенка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1500" y="4214813"/>
            <a:ext cx="7929563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Цилиндр 31"/>
          <p:cNvSpPr/>
          <p:nvPr/>
        </p:nvSpPr>
        <p:spPr>
          <a:xfrm>
            <a:off x="1643063" y="3929063"/>
            <a:ext cx="1000125" cy="285750"/>
          </a:xfrm>
          <a:prstGeom prst="can">
            <a:avLst>
              <a:gd name="adj" fmla="val 9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Цилиндр 32"/>
          <p:cNvSpPr/>
          <p:nvPr/>
        </p:nvSpPr>
        <p:spPr>
          <a:xfrm>
            <a:off x="6286500" y="3929063"/>
            <a:ext cx="1071563" cy="285750"/>
          </a:xfrm>
          <a:prstGeom prst="can">
            <a:avLst>
              <a:gd name="adj" fmla="val 9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10800000" flipV="1">
            <a:off x="571500" y="3429000"/>
            <a:ext cx="3857625" cy="500063"/>
          </a:xfrm>
          <a:prstGeom prst="bentConnector3">
            <a:avLst>
              <a:gd name="adj1" fmla="val 18952"/>
            </a:avLst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4786313" y="3429000"/>
            <a:ext cx="3652837" cy="500063"/>
          </a:xfrm>
          <a:prstGeom prst="bentConnector3">
            <a:avLst>
              <a:gd name="adj1" fmla="val 18269"/>
            </a:avLst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7" name="Группа 54"/>
          <p:cNvGrpSpPr>
            <a:grpSpLocks/>
          </p:cNvGrpSpPr>
          <p:nvPr/>
        </p:nvGrpSpPr>
        <p:grpSpPr bwMode="auto">
          <a:xfrm>
            <a:off x="2714625" y="2857500"/>
            <a:ext cx="963613" cy="1000125"/>
            <a:chOff x="4572000" y="5500702"/>
            <a:chExt cx="748792" cy="857256"/>
          </a:xfrm>
        </p:grpSpPr>
        <p:grpSp>
          <p:nvGrpSpPr>
            <p:cNvPr id="29726" name="Группа 52"/>
            <p:cNvGrpSpPr>
              <a:grpSpLocks/>
            </p:cNvGrpSpPr>
            <p:nvPr/>
          </p:nvGrpSpPr>
          <p:grpSpPr bwMode="auto">
            <a:xfrm>
              <a:off x="4643438" y="5500702"/>
              <a:ext cx="571504" cy="857256"/>
              <a:chOff x="4643438" y="5500702"/>
              <a:chExt cx="571504" cy="857256"/>
            </a:xfrm>
          </p:grpSpPr>
          <p:sp>
            <p:nvSpPr>
              <p:cNvPr id="51" name="Цилиндр 50"/>
              <p:cNvSpPr/>
              <p:nvPr/>
            </p:nvSpPr>
            <p:spPr>
              <a:xfrm>
                <a:off x="4643548" y="5572821"/>
                <a:ext cx="571154" cy="785137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Цилиндр 51"/>
              <p:cNvSpPr/>
              <p:nvPr/>
            </p:nvSpPr>
            <p:spPr>
              <a:xfrm>
                <a:off x="4753339" y="5500702"/>
                <a:ext cx="357742" cy="142876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4572000" y="5786454"/>
              <a:ext cx="748792" cy="342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2кг</a:t>
              </a:r>
            </a:p>
          </p:txBody>
        </p:sp>
      </p:grpSp>
      <p:grpSp>
        <p:nvGrpSpPr>
          <p:cNvPr id="29708" name="Группа 55"/>
          <p:cNvGrpSpPr>
            <a:grpSpLocks/>
          </p:cNvGrpSpPr>
          <p:nvPr/>
        </p:nvGrpSpPr>
        <p:grpSpPr bwMode="auto">
          <a:xfrm>
            <a:off x="5857875" y="2714625"/>
            <a:ext cx="1071563" cy="1143000"/>
            <a:chOff x="4572000" y="5500702"/>
            <a:chExt cx="748792" cy="857256"/>
          </a:xfrm>
        </p:grpSpPr>
        <p:grpSp>
          <p:nvGrpSpPr>
            <p:cNvPr id="29722" name="Группа 56"/>
            <p:cNvGrpSpPr>
              <a:grpSpLocks/>
            </p:cNvGrpSpPr>
            <p:nvPr/>
          </p:nvGrpSpPr>
          <p:grpSpPr bwMode="auto">
            <a:xfrm>
              <a:off x="4643438" y="5500702"/>
              <a:ext cx="571504" cy="857256"/>
              <a:chOff x="4643438" y="5500702"/>
              <a:chExt cx="571504" cy="857256"/>
            </a:xfrm>
          </p:grpSpPr>
          <p:sp>
            <p:nvSpPr>
              <p:cNvPr id="59" name="Цилиндр 58"/>
              <p:cNvSpPr/>
              <p:nvPr/>
            </p:nvSpPr>
            <p:spPr>
              <a:xfrm>
                <a:off x="4642996" y="5572140"/>
                <a:ext cx="572410" cy="785818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Цилиндр 59"/>
              <p:cNvSpPr/>
              <p:nvPr/>
            </p:nvSpPr>
            <p:spPr>
              <a:xfrm>
                <a:off x="4752819" y="5500702"/>
                <a:ext cx="358310" cy="142876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4572000" y="5786454"/>
              <a:ext cx="748792" cy="3924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3кг</a:t>
              </a:r>
            </a:p>
          </p:txBody>
        </p:sp>
      </p:grpSp>
      <p:grpSp>
        <p:nvGrpSpPr>
          <p:cNvPr id="29709" name="Группа 60"/>
          <p:cNvGrpSpPr>
            <a:grpSpLocks/>
          </p:cNvGrpSpPr>
          <p:nvPr/>
        </p:nvGrpSpPr>
        <p:grpSpPr bwMode="auto">
          <a:xfrm>
            <a:off x="6929438" y="2571750"/>
            <a:ext cx="1285875" cy="1285875"/>
            <a:chOff x="4572000" y="5500702"/>
            <a:chExt cx="748792" cy="857256"/>
          </a:xfrm>
        </p:grpSpPr>
        <p:grpSp>
          <p:nvGrpSpPr>
            <p:cNvPr id="29718" name="Группа 61"/>
            <p:cNvGrpSpPr>
              <a:grpSpLocks/>
            </p:cNvGrpSpPr>
            <p:nvPr/>
          </p:nvGrpSpPr>
          <p:grpSpPr bwMode="auto">
            <a:xfrm>
              <a:off x="4643438" y="5500702"/>
              <a:ext cx="571504" cy="857256"/>
              <a:chOff x="4643438" y="5500702"/>
              <a:chExt cx="571504" cy="857256"/>
            </a:xfrm>
          </p:grpSpPr>
          <p:sp>
            <p:nvSpPr>
              <p:cNvPr id="64" name="Цилиндр 63"/>
              <p:cNvSpPr/>
              <p:nvPr/>
            </p:nvSpPr>
            <p:spPr>
              <a:xfrm>
                <a:off x="4643181" y="5572669"/>
                <a:ext cx="571301" cy="785289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Цилиндр 64"/>
              <p:cNvSpPr/>
              <p:nvPr/>
            </p:nvSpPr>
            <p:spPr>
              <a:xfrm>
                <a:off x="4753189" y="5500702"/>
                <a:ext cx="356832" cy="142876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4572000" y="5786454"/>
              <a:ext cx="748792" cy="4719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5кг</a:t>
              </a:r>
            </a:p>
          </p:txBody>
        </p:sp>
      </p:grpSp>
      <p:pic>
        <p:nvPicPr>
          <p:cNvPr id="29710" name="Picture 8" descr="1211584038_kotyata_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428875"/>
            <a:ext cx="15573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357166"/>
            <a:ext cx="2857519" cy="863144"/>
          </a:xfrm>
          <a:prstGeom prst="roundRect">
            <a:avLst>
              <a:gd name="adj" fmla="val 1396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215206" y="5072074"/>
            <a:ext cx="1276765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кг</a:t>
            </a:r>
          </a:p>
        </p:txBody>
      </p:sp>
      <p:grpSp>
        <p:nvGrpSpPr>
          <p:cNvPr id="9" name="Группа 33"/>
          <p:cNvGrpSpPr/>
          <p:nvPr/>
        </p:nvGrpSpPr>
        <p:grpSpPr>
          <a:xfrm>
            <a:off x="6357950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4817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928688" y="1071563"/>
            <a:ext cx="6572250" cy="2346325"/>
          </a:xfrm>
          <a:prstGeom prst="roundRect">
            <a:avLst>
              <a:gd name="adj" fmla="val 2395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i="1" dirty="0">
                <a:latin typeface="Georgia" pitchFamily="18" charset="0"/>
              </a:rPr>
              <a:t>Из молока получается </a:t>
            </a:r>
            <a:br>
              <a:rPr lang="ru-RU" sz="2800" b="1" i="1" dirty="0">
                <a:latin typeface="Georgia" pitchFamily="18" charset="0"/>
              </a:rPr>
            </a:br>
            <a:r>
              <a:rPr lang="ru-RU" sz="2800" b="1" i="1" dirty="0">
                <a:latin typeface="Georgia" pitchFamily="18" charset="0"/>
              </a:rPr>
              <a:t>8% творога. Сколько творога получится из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300</a:t>
            </a:r>
            <a:r>
              <a:rPr lang="ru-RU" sz="2800" b="1" i="1" dirty="0">
                <a:latin typeface="Georgia" pitchFamily="18" charset="0"/>
              </a:rPr>
              <a:t> кг молока?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2500330" cy="51077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ПРОЦЕНТЫ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176947" cy="760095"/>
          </a:xfrm>
          <a:prstGeom prst="bevel">
            <a:avLst>
              <a:gd name="adj" fmla="val 118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28" y="3786190"/>
            <a:ext cx="2571768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кг творога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7538457" y="427003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400" y="357166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357298"/>
            <a:ext cx="6783097" cy="173664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Найдите площадь и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периметр прямоугольника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 сторонами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мм и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см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3500438"/>
            <a:ext cx="2928958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</a:t>
            </a:r>
            <a:r>
              <a:rPr lang="ru-RU" sz="3600" b="1" i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 = 22 см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6429388" y="4071942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1357298"/>
            <a:ext cx="6286544" cy="173664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Найдите площадь и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периметр квадрата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 стороной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дм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38457" y="427003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3357562"/>
            <a:ext cx="2571768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900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дм</a:t>
            </a:r>
            <a:r>
              <a:rPr lang="ru-RU" sz="3600" b="1" i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 = 120 дм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357950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7" y="1478040"/>
            <a:ext cx="8001055" cy="173664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Пусть сыну 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лет, а отцу </a:t>
            </a:r>
            <a:r>
              <a:rPr lang="ru-RU" sz="2400" b="1" i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лет, и отец старше сына на 21 год. Составьте формулу, устанавливающую взаимосвязь между возрастом отца и возрастом сына.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500958" y="500042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852" y="3786190"/>
            <a:ext cx="3000396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= с + 21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786190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1458035"/>
            <a:ext cx="7858148" cy="132802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Рассмотри по таблице взаимосвязь между величинами </a:t>
            </a:r>
            <a:r>
              <a:rPr lang="ru-RU" sz="2400" b="1" i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и 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 Составьте формулу, выражающую 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через 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4414" y="3044510"/>
          <a:ext cx="6096000" cy="741680"/>
        </p:xfrm>
        <a:graphic>
          <a:graphicData uri="http://schemas.openxmlformats.org/drawingml/2006/table">
            <a:tbl>
              <a:tblPr firstCol="1">
                <a:tableStyleId>{775DCB02-9BB8-47FD-8907-85C794F793BA}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err="1" smtClean="0">
                          <a:latin typeface="Georgia" pitchFamily="18" charset="0"/>
                        </a:rPr>
                        <a:t>х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DC85"/>
                        </a:gs>
                        <a:gs pos="50000">
                          <a:srgbClr val="C198E0"/>
                        </a:gs>
                        <a:gs pos="100000">
                          <a:srgbClr val="FFDC85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2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3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4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5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6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7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у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DC85"/>
                        </a:gs>
                        <a:gs pos="50000">
                          <a:srgbClr val="C198E0"/>
                        </a:gs>
                        <a:gs pos="100000">
                          <a:srgbClr val="FFDC85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9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10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11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12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13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14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Georgia" pitchFamily="18" charset="0"/>
                        </a:rPr>
                        <a:t>15</a:t>
                      </a:r>
                      <a:endParaRPr lang="ru-RU" b="1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Багетная рамка 9"/>
          <p:cNvSpPr/>
          <p:nvPr/>
        </p:nvSpPr>
        <p:spPr>
          <a:xfrm>
            <a:off x="7538457" y="427003"/>
            <a:ext cx="1248385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80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0166" y="4286256"/>
            <a:ext cx="221457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= </a:t>
            </a:r>
            <a:r>
              <a:rPr lang="ru-RU" sz="36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+ 8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6429388" y="392906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ФИНАЛ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28604"/>
            <a:ext cx="271464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643050"/>
            <a:ext cx="8215370" cy="173664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Найдите объём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прямоугольного параллелепипеда, если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а=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см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, b=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см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c=</a:t>
            </a:r>
            <a:r>
              <a:rPr 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см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7066495" y="452761"/>
            <a:ext cx="1643074" cy="940653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546" y="4071942"/>
            <a:ext cx="2928958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 = 720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</a:t>
            </a:r>
            <a:r>
              <a:rPr lang="ru-RU" sz="3600" b="1" i="1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429388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714500" y="1143000"/>
            <a:ext cx="6764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Высказывания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857375" y="2093238"/>
            <a:ext cx="3856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Уравнения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816894" y="2992840"/>
            <a:ext cx="710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rgbClr val="2BB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Координатная плоскость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071688" y="5072063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Блиц-турнир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065338" y="4048125"/>
            <a:ext cx="661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Посчитайка</a:t>
            </a:r>
            <a:endParaRPr lang="ru-RU" sz="2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1981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979488"/>
            <a:ext cx="962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1.</a:t>
            </a:r>
          </a:p>
        </p:txBody>
      </p:sp>
      <p:sp>
        <p:nvSpPr>
          <p:cNvPr id="119816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1911350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2.</a:t>
            </a:r>
          </a:p>
        </p:txBody>
      </p:sp>
      <p:sp>
        <p:nvSpPr>
          <p:cNvPr id="119817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2846388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3.</a:t>
            </a:r>
          </a:p>
        </p:txBody>
      </p:sp>
      <p:sp>
        <p:nvSpPr>
          <p:cNvPr id="119818" name="Text Box 1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868738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4.</a:t>
            </a:r>
          </a:p>
        </p:txBody>
      </p:sp>
      <p:sp>
        <p:nvSpPr>
          <p:cNvPr id="119819" name="Text Box 1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4891088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5.</a:t>
            </a:r>
          </a:p>
        </p:txBody>
      </p:sp>
      <p:grpSp>
        <p:nvGrpSpPr>
          <p:cNvPr id="2" name="Группа 127"/>
          <p:cNvGrpSpPr>
            <a:grpSpLocks/>
          </p:cNvGrpSpPr>
          <p:nvPr/>
        </p:nvGrpSpPr>
        <p:grpSpPr bwMode="auto">
          <a:xfrm>
            <a:off x="179512" y="218485"/>
            <a:ext cx="8715375" cy="6429375"/>
            <a:chOff x="214313" y="214313"/>
            <a:chExt cx="8715375" cy="6429375"/>
          </a:xfrm>
        </p:grpSpPr>
        <p:sp>
          <p:nvSpPr>
            <p:cNvPr id="129" name="Скругленный прямоугольник 128">
              <a:hlinkClick r:id="rId9" action="ppaction://hlinksldjump"/>
            </p:cNvPr>
            <p:cNvSpPr/>
            <p:nvPr/>
          </p:nvSpPr>
          <p:spPr bwMode="auto">
            <a:xfrm>
              <a:off x="428625" y="6000750"/>
              <a:ext cx="2643188" cy="357188"/>
            </a:xfrm>
            <a:prstGeom prst="roundRec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Продолжить игру</a:t>
              </a:r>
            </a:p>
          </p:txBody>
        </p:sp>
        <p:sp>
          <p:nvSpPr>
            <p:cNvPr id="130" name="Скругленный прямоугольник 129">
              <a:hlinkClick r:id="rId10" action="ppaction://hlinksldjump"/>
            </p:cNvPr>
            <p:cNvSpPr/>
            <p:nvPr/>
          </p:nvSpPr>
          <p:spPr bwMode="auto">
            <a:xfrm>
              <a:off x="3214688" y="6000750"/>
              <a:ext cx="1857375" cy="3571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II </a:t>
              </a:r>
              <a:r>
                <a:rPr lang="ru-RU" sz="2000" b="1" dirty="0"/>
                <a:t>раунд </a:t>
              </a:r>
            </a:p>
          </p:txBody>
        </p:sp>
        <p:sp>
          <p:nvSpPr>
            <p:cNvPr id="131" name="Багетная рамка 130"/>
            <p:cNvSpPr/>
            <p:nvPr/>
          </p:nvSpPr>
          <p:spPr bwMode="auto">
            <a:xfrm>
              <a:off x="7459663" y="571500"/>
              <a:ext cx="1000125" cy="928688"/>
            </a:xfrm>
            <a:prstGeom prst="bevel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Прямоугольник 131">
              <a:hlinkClick r:id="rId11" action="ppaction://hlinksldjump"/>
            </p:cNvPr>
            <p:cNvSpPr/>
            <p:nvPr/>
          </p:nvSpPr>
          <p:spPr bwMode="auto">
            <a:xfrm>
              <a:off x="7500938" y="642938"/>
              <a:ext cx="928453" cy="70788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r>
                <a:rPr lang="en-US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0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 bwMode="auto">
            <a:xfrm>
              <a:off x="214313" y="214313"/>
              <a:ext cx="8715375" cy="6429375"/>
            </a:xfrm>
            <a:prstGeom prst="rect">
              <a:avLst/>
            </a:prstGeom>
            <a:gradFill>
              <a:gsLst>
                <a:gs pos="0">
                  <a:srgbClr val="000066"/>
                </a:gs>
                <a:gs pos="60000">
                  <a:schemeClr val="tx1"/>
                </a:gs>
                <a:gs pos="100000">
                  <a:srgbClr val="000066"/>
                </a:gs>
                <a:gs pos="100000">
                  <a:schemeClr val="tx1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11"/>
            <p:cNvGrpSpPr/>
            <p:nvPr/>
          </p:nvGrpSpPr>
          <p:grpSpPr bwMode="auto">
            <a:xfrm>
              <a:off x="642938" y="357188"/>
              <a:ext cx="5572125" cy="5572125"/>
              <a:chOff x="642910" y="357166"/>
              <a:chExt cx="5572164" cy="5572164"/>
            </a:xfrm>
            <a:gradFill>
              <a:gsLst>
                <a:gs pos="0">
                  <a:schemeClr val="tx1"/>
                </a:gs>
                <a:gs pos="60000">
                  <a:srgbClr val="003399"/>
                </a:gs>
                <a:gs pos="100000">
                  <a:srgbClr val="000066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Овал 9"/>
              <p:cNvSpPr/>
              <p:nvPr/>
            </p:nvSpPr>
            <p:spPr>
              <a:xfrm>
                <a:off x="642910" y="357166"/>
                <a:ext cx="5572164" cy="5572164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857224" y="548810"/>
                <a:ext cx="5143536" cy="5143536"/>
              </a:xfrm>
              <a:prstGeom prst="ellipse">
                <a:avLst/>
              </a:prstGeom>
              <a:grpFill/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 prst="angl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35" name="4-конечная звезда 134"/>
            <p:cNvSpPr/>
            <p:nvPr/>
          </p:nvSpPr>
          <p:spPr bwMode="auto">
            <a:xfrm>
              <a:off x="6500813" y="714375"/>
              <a:ext cx="142875" cy="21431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6" name="4-конечная звезда 135"/>
            <p:cNvSpPr/>
            <p:nvPr/>
          </p:nvSpPr>
          <p:spPr bwMode="auto">
            <a:xfrm>
              <a:off x="7143751" y="1214438"/>
              <a:ext cx="285750" cy="428625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7" name="4-конечная звезда 136"/>
            <p:cNvSpPr/>
            <p:nvPr/>
          </p:nvSpPr>
          <p:spPr bwMode="auto">
            <a:xfrm>
              <a:off x="8286751" y="2571750"/>
              <a:ext cx="428625" cy="785813"/>
            </a:xfrm>
            <a:prstGeom prst="star4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 bwMode="auto">
            <a:xfrm rot="19275439">
              <a:off x="1038225" y="2798763"/>
              <a:ext cx="463550" cy="301625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 bwMode="auto">
            <a:xfrm rot="1394041">
              <a:off x="1825625" y="1938338"/>
              <a:ext cx="317500" cy="18891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 bwMode="auto">
            <a:xfrm rot="15154483">
              <a:off x="1438275" y="4021138"/>
              <a:ext cx="466725" cy="38735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 bwMode="auto">
            <a:xfrm rot="16898388">
              <a:off x="2042319" y="3042444"/>
              <a:ext cx="468312" cy="26035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Полилиния 141"/>
            <p:cNvSpPr/>
            <p:nvPr/>
          </p:nvSpPr>
          <p:spPr bwMode="auto">
            <a:xfrm rot="7884008">
              <a:off x="2588419" y="1229519"/>
              <a:ext cx="317500" cy="188912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 bwMode="auto">
            <a:xfrm rot="7469707">
              <a:off x="3367881" y="4949032"/>
              <a:ext cx="354013" cy="34290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Полилиния 143"/>
            <p:cNvSpPr/>
            <p:nvPr/>
          </p:nvSpPr>
          <p:spPr bwMode="auto">
            <a:xfrm rot="19744319">
              <a:off x="2454275" y="4997450"/>
              <a:ext cx="317500" cy="188913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 bwMode="auto">
            <a:xfrm rot="19744319">
              <a:off x="2759075" y="3762375"/>
              <a:ext cx="317500" cy="67310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 bwMode="auto">
            <a:xfrm rot="19744319">
              <a:off x="3508375" y="604838"/>
              <a:ext cx="317500" cy="673100"/>
            </a:xfrm>
            <a:custGeom>
              <a:avLst/>
              <a:gdLst>
                <a:gd name="connsiteX0" fmla="*/ 0 w 548640"/>
                <a:gd name="connsiteY0" fmla="*/ 0 h 321501"/>
                <a:gd name="connsiteX1" fmla="*/ 0 w 548640"/>
                <a:gd name="connsiteY1" fmla="*/ 0 h 321501"/>
                <a:gd name="connsiteX2" fmla="*/ 24384 w 548640"/>
                <a:gd name="connsiteY2" fmla="*/ 158496 h 321501"/>
                <a:gd name="connsiteX3" fmla="*/ 73152 w 548640"/>
                <a:gd name="connsiteY3" fmla="*/ 231648 h 321501"/>
                <a:gd name="connsiteX4" fmla="*/ 109728 w 548640"/>
                <a:gd name="connsiteY4" fmla="*/ 268224 h 321501"/>
                <a:gd name="connsiteX5" fmla="*/ 182880 w 548640"/>
                <a:gd name="connsiteY5" fmla="*/ 292608 h 321501"/>
                <a:gd name="connsiteX6" fmla="*/ 548640 w 548640"/>
                <a:gd name="connsiteY6" fmla="*/ 207264 h 321501"/>
                <a:gd name="connsiteX7" fmla="*/ 0 w 548640"/>
                <a:gd name="connsiteY7" fmla="*/ 0 h 3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40" h="321501">
                  <a:moveTo>
                    <a:pt x="0" y="0"/>
                  </a:moveTo>
                  <a:lnTo>
                    <a:pt x="0" y="0"/>
                  </a:lnTo>
                  <a:cubicBezTo>
                    <a:pt x="791" y="7120"/>
                    <a:pt x="9300" y="128328"/>
                    <a:pt x="24384" y="158496"/>
                  </a:cubicBezTo>
                  <a:cubicBezTo>
                    <a:pt x="37490" y="184708"/>
                    <a:pt x="52430" y="210926"/>
                    <a:pt x="73152" y="231648"/>
                  </a:cubicBezTo>
                  <a:cubicBezTo>
                    <a:pt x="85344" y="243840"/>
                    <a:pt x="94306" y="260513"/>
                    <a:pt x="109728" y="268224"/>
                  </a:cubicBezTo>
                  <a:cubicBezTo>
                    <a:pt x="216281" y="321501"/>
                    <a:pt x="144953" y="254681"/>
                    <a:pt x="182880" y="292608"/>
                  </a:cubicBezTo>
                  <a:lnTo>
                    <a:pt x="548640" y="207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 bwMode="auto">
            <a:xfrm>
              <a:off x="2428860" y="2928934"/>
              <a:ext cx="5572125" cy="1569660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+mn-cs"/>
                </a:rPr>
                <a:t>СВОЯ</a:t>
              </a:r>
            </a:p>
          </p:txBody>
        </p:sp>
        <p:sp>
          <p:nvSpPr>
            <p:cNvPr id="148" name="4-конечная звезда 147"/>
            <p:cNvSpPr/>
            <p:nvPr/>
          </p:nvSpPr>
          <p:spPr bwMode="auto">
            <a:xfrm>
              <a:off x="7072313" y="500063"/>
              <a:ext cx="142875" cy="21431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9" name="4-конечная звезда 148"/>
            <p:cNvSpPr/>
            <p:nvPr/>
          </p:nvSpPr>
          <p:spPr bwMode="auto">
            <a:xfrm>
              <a:off x="7929563" y="714375"/>
              <a:ext cx="214313" cy="357188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4-конечная звезда 149"/>
            <p:cNvSpPr/>
            <p:nvPr/>
          </p:nvSpPr>
          <p:spPr bwMode="auto">
            <a:xfrm>
              <a:off x="8429626" y="428625"/>
              <a:ext cx="214313" cy="357188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4-конечная звезда 150"/>
            <p:cNvSpPr/>
            <p:nvPr/>
          </p:nvSpPr>
          <p:spPr bwMode="auto">
            <a:xfrm>
              <a:off x="8286751" y="1500188"/>
              <a:ext cx="285750" cy="50006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4-конечная звезда 151"/>
            <p:cNvSpPr/>
            <p:nvPr/>
          </p:nvSpPr>
          <p:spPr bwMode="auto">
            <a:xfrm>
              <a:off x="7500938" y="2286000"/>
              <a:ext cx="285750" cy="500063"/>
            </a:xfrm>
            <a:prstGeom prst="star4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3" name="Пятно 1 152"/>
            <p:cNvSpPr/>
            <p:nvPr/>
          </p:nvSpPr>
          <p:spPr bwMode="auto">
            <a:xfrm>
              <a:off x="500063" y="500063"/>
              <a:ext cx="142875" cy="71437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4" name="Пятно 1 153"/>
            <p:cNvSpPr/>
            <p:nvPr/>
          </p:nvSpPr>
          <p:spPr bwMode="auto">
            <a:xfrm>
              <a:off x="1143000" y="500063"/>
              <a:ext cx="285750" cy="142875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5" name="Пятно 1 154"/>
            <p:cNvSpPr/>
            <p:nvPr/>
          </p:nvSpPr>
          <p:spPr bwMode="auto">
            <a:xfrm>
              <a:off x="714375" y="714375"/>
              <a:ext cx="285750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6" name="Пятно 1 155"/>
            <p:cNvSpPr/>
            <p:nvPr/>
          </p:nvSpPr>
          <p:spPr bwMode="auto">
            <a:xfrm>
              <a:off x="428625" y="1214438"/>
              <a:ext cx="285750" cy="214312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7" name="Пятно 1 156"/>
            <p:cNvSpPr/>
            <p:nvPr/>
          </p:nvSpPr>
          <p:spPr bwMode="auto">
            <a:xfrm>
              <a:off x="1643063" y="357188"/>
              <a:ext cx="285750" cy="142875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8" name="Пятно 1 157"/>
            <p:cNvSpPr/>
            <p:nvPr/>
          </p:nvSpPr>
          <p:spPr bwMode="auto">
            <a:xfrm>
              <a:off x="285750" y="2000250"/>
              <a:ext cx="500063" cy="214313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9" name="Прямоугольник 158"/>
            <p:cNvSpPr/>
            <p:nvPr/>
          </p:nvSpPr>
          <p:spPr bwMode="auto">
            <a:xfrm>
              <a:off x="4429124" y="4071942"/>
              <a:ext cx="2890309" cy="156948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игра</a:t>
              </a:r>
            </a:p>
          </p:txBody>
        </p:sp>
        <p:sp>
          <p:nvSpPr>
            <p:cNvPr id="160" name="Прямоугольник 159"/>
            <p:cNvSpPr/>
            <p:nvPr/>
          </p:nvSpPr>
          <p:spPr bwMode="auto">
            <a:xfrm>
              <a:off x="3845428" y="3308794"/>
              <a:ext cx="869080" cy="156948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_</a:t>
              </a:r>
            </a:p>
          </p:txBody>
        </p:sp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6786563" y="5357813"/>
            <a:ext cx="19875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8" name="Формула" r:id="rId12" imgW="774360" imgH="444240" progId="Equation.3">
                    <p:embed/>
                  </p:oleObj>
                </mc:Choice>
                <mc:Fallback>
                  <p:oleObj name="Формула" r:id="rId12" imgW="77436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563" y="5357813"/>
                          <a:ext cx="19875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357188" y="5143500"/>
            <a:ext cx="92868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9" name="Формула" r:id="rId14" imgW="419040" imgH="469800" progId="Equation.3">
                    <p:embed/>
                  </p:oleObj>
                </mc:Choice>
                <mc:Fallback>
                  <p:oleObj name="Формула" r:id="rId14" imgW="419040" imgH="469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8" y="5143500"/>
                          <a:ext cx="92868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0" name="Формула" r:id="rId16" imgW="406080" imgH="203040" progId="Equation.3">
                    <p:embed/>
                  </p:oleObj>
                </mc:Choice>
                <mc:Fallback>
                  <p:oleObj name="Формула" r:id="rId16" imgW="4060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" name="Прямоугольник 113"/>
          <p:cNvSpPr/>
          <p:nvPr/>
        </p:nvSpPr>
        <p:spPr>
          <a:xfrm>
            <a:off x="2143140" y="1428715"/>
            <a:ext cx="5357850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ФИНАЛ</a:t>
            </a:r>
          </a:p>
        </p:txBody>
      </p:sp>
      <p:sp>
        <p:nvSpPr>
          <p:cNvPr id="51" name="Нижний колонтитул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 advClick="0">
    <p:wipe dir="r"/>
    <p:sndAc>
      <p:stSnd>
        <p:snd r:embed="rId3" name="Начало раунд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9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9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9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9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12" grpId="0"/>
      <p:bldP spid="119813" grpId="0"/>
      <p:bldP spid="1198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000125" y="571500"/>
            <a:ext cx="6429375" cy="1500188"/>
          </a:xfrm>
          <a:prstGeom prst="roundRect">
            <a:avLst>
              <a:gd name="adj" fmla="val 2576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i="1" dirty="0">
                <a:latin typeface="Georgia" pitchFamily="18" charset="0"/>
              </a:rPr>
              <a:t>Найдите верные высказывания. Из соответствующих им букв составьте название столицы одного из африканских государств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2428868"/>
            <a:ext cx="500066" cy="70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0100" y="3286124"/>
            <a:ext cx="53091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0100" y="4214818"/>
            <a:ext cx="5000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57752" y="2357430"/>
            <a:ext cx="52931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71400" y="3306926"/>
            <a:ext cx="457176" cy="720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57752" y="4214818"/>
            <a:ext cx="457176" cy="720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571625" y="264318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56</a:t>
            </a:r>
            <a:r>
              <a:rPr lang="ru-RU" sz="2000" b="1" i="1" baseline="30000"/>
              <a:t>0</a:t>
            </a:r>
            <a:r>
              <a:rPr lang="ru-RU" sz="2000" b="1" i="1"/>
              <a:t> острый</a:t>
            </a: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1571625" y="3429000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94</a:t>
            </a:r>
            <a:r>
              <a:rPr lang="ru-RU" sz="2000" b="1" i="1" baseline="30000"/>
              <a:t>0</a:t>
            </a:r>
            <a:r>
              <a:rPr lang="ru-RU" sz="2000" b="1" i="1"/>
              <a:t> прямой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1571625" y="435768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138</a:t>
            </a:r>
            <a:r>
              <a:rPr lang="ru-RU" sz="2000" b="1" i="1" baseline="30000"/>
              <a:t>0</a:t>
            </a:r>
            <a:r>
              <a:rPr lang="ru-RU" sz="2000" b="1" i="1"/>
              <a:t> тупой</a:t>
            </a: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5500688" y="2457450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110</a:t>
            </a:r>
            <a:r>
              <a:rPr lang="ru-RU" sz="2000" b="1" i="1" baseline="30000"/>
              <a:t>0</a:t>
            </a:r>
            <a:r>
              <a:rPr lang="ru-RU" sz="2000" b="1" i="1"/>
              <a:t> развёрнутый</a:t>
            </a: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5429250" y="3529013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90</a:t>
            </a:r>
            <a:r>
              <a:rPr lang="ru-RU" sz="2000" b="1" i="1" baseline="30000"/>
              <a:t>0</a:t>
            </a:r>
            <a:r>
              <a:rPr lang="ru-RU" sz="2000" b="1" i="1"/>
              <a:t> прямой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5429250" y="4457700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Угол в 3</a:t>
            </a:r>
            <a:r>
              <a:rPr lang="ru-RU" sz="2000" b="1" i="1" baseline="30000"/>
              <a:t>0</a:t>
            </a:r>
            <a:r>
              <a:rPr lang="ru-RU" sz="2000" b="1" i="1"/>
              <a:t> острый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00100" y="4214818"/>
            <a:ext cx="5000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844104" y="3299772"/>
            <a:ext cx="500400" cy="705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857752" y="4214818"/>
            <a:ext cx="50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00100" y="2428868"/>
            <a:ext cx="500066" cy="70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pic>
        <p:nvPicPr>
          <p:cNvPr id="45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786313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Нижний колонтитул 2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81932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8094E-6 L 0.03264 0.180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4311E-6 L -0.33194 0.314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1225 L -0.27674 0.180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5.2729E-7 L 0.20139 0.44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071563" y="404664"/>
            <a:ext cx="6786562" cy="1357313"/>
          </a:xfrm>
          <a:prstGeom prst="roundRect">
            <a:avLst>
              <a:gd name="adj" fmla="val 174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Найдите корни уравнений и расшифруй название азиатской реки.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1904843"/>
            <a:ext cx="4286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2690661"/>
            <a:ext cx="4379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3476479"/>
            <a:ext cx="428628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1904843"/>
            <a:ext cx="47160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71400" y="2690661"/>
            <a:ext cx="457176" cy="720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3476479"/>
            <a:ext cx="457176" cy="720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00100" y="4262297"/>
            <a:ext cx="428628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8935"/>
              </p:ext>
            </p:extLst>
          </p:nvPr>
        </p:nvGraphicFramePr>
        <p:xfrm>
          <a:off x="1500188" y="2119164"/>
          <a:ext cx="21177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Формула" r:id="rId4" imgW="1054080" imgH="177480" progId="Equation.3">
                  <p:embed/>
                </p:oleObj>
              </mc:Choice>
              <mc:Fallback>
                <p:oleObj name="Формула" r:id="rId4" imgW="1054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119164"/>
                        <a:ext cx="211772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15396"/>
              </p:ext>
            </p:extLst>
          </p:nvPr>
        </p:nvGraphicFramePr>
        <p:xfrm>
          <a:off x="1619250" y="2879577"/>
          <a:ext cx="17351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Формула" r:id="rId6" imgW="863280" imgH="203040" progId="Equation.3">
                  <p:embed/>
                </p:oleObj>
              </mc:Choice>
              <mc:Fallback>
                <p:oleObj name="Формула" r:id="rId6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879577"/>
                        <a:ext cx="173513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16359"/>
              </p:ext>
            </p:extLst>
          </p:nvPr>
        </p:nvGraphicFramePr>
        <p:xfrm>
          <a:off x="1589088" y="3644752"/>
          <a:ext cx="15557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Формула" r:id="rId8" imgW="774360" imgH="177480" progId="Equation.3">
                  <p:embed/>
                </p:oleObj>
              </mc:Choice>
              <mc:Fallback>
                <p:oleObj name="Формула" r:id="rId8" imgW="774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3644752"/>
                        <a:ext cx="15557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08705"/>
              </p:ext>
            </p:extLst>
          </p:nvPr>
        </p:nvGraphicFramePr>
        <p:xfrm>
          <a:off x="1550988" y="4187677"/>
          <a:ext cx="14541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Формула" r:id="rId10" imgW="723600" imgH="393480" progId="Equation.3">
                  <p:embed/>
                </p:oleObj>
              </mc:Choice>
              <mc:Fallback>
                <p:oleObj name="Формула" r:id="rId10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187677"/>
                        <a:ext cx="14541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29038"/>
              </p:ext>
            </p:extLst>
          </p:nvPr>
        </p:nvGraphicFramePr>
        <p:xfrm>
          <a:off x="5429250" y="2047727"/>
          <a:ext cx="20669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Формула" r:id="rId12" imgW="1028520" imgH="177480" progId="Equation.3">
                  <p:embed/>
                </p:oleObj>
              </mc:Choice>
              <mc:Fallback>
                <p:oleObj name="Формула" r:id="rId12" imgW="1028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047727"/>
                        <a:ext cx="20669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9216"/>
              </p:ext>
            </p:extLst>
          </p:nvPr>
        </p:nvGraphicFramePr>
        <p:xfrm>
          <a:off x="5421313" y="2808139"/>
          <a:ext cx="19383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Формула" r:id="rId14" imgW="965160" imgH="203040" progId="Equation.3">
                  <p:embed/>
                </p:oleObj>
              </mc:Choice>
              <mc:Fallback>
                <p:oleObj name="Формула" r:id="rId14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2808139"/>
                        <a:ext cx="193833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233297"/>
              </p:ext>
            </p:extLst>
          </p:nvPr>
        </p:nvGraphicFramePr>
        <p:xfrm>
          <a:off x="5503863" y="3644752"/>
          <a:ext cx="19129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Формула" r:id="rId16" imgW="952200" imgH="177480" progId="Equation.3">
                  <p:embed/>
                </p:oleObj>
              </mc:Choice>
              <mc:Fallback>
                <p:oleObj name="Формула" r:id="rId16" imgW="952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3644752"/>
                        <a:ext cx="19129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62650"/>
              </p:ext>
            </p:extLst>
          </p:nvPr>
        </p:nvGraphicFramePr>
        <p:xfrm>
          <a:off x="3143240" y="4333735"/>
          <a:ext cx="5214972" cy="1714512"/>
        </p:xfrm>
        <a:graphic>
          <a:graphicData uri="http://schemas.openxmlformats.org/drawingml/2006/table">
            <a:tbl>
              <a:tblPr first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{E8B1032C-EA38-4F05-BA0D-38AFFFC7BED3}</a:tableStyleId>
              </a:tblPr>
              <a:tblGrid>
                <a:gridCol w="869162"/>
                <a:gridCol w="869162"/>
                <a:gridCol w="869162"/>
                <a:gridCol w="869162"/>
                <a:gridCol w="869162"/>
                <a:gridCol w="86916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158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140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146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156</a:t>
                      </a:r>
                      <a:endParaRPr lang="ru-RU" sz="3200" b="1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tint val="50000"/>
                            <a:satMod val="300000"/>
                          </a:schemeClr>
                        </a:gs>
                        <a:gs pos="35000">
                          <a:schemeClr val="bg1"/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3286116" y="5190991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071934" y="5190991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000628" y="5190991"/>
            <a:ext cx="7761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Ф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929322" y="5190991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Р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715140" y="5190991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572396" y="5190991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Т</a:t>
            </a:r>
          </a:p>
        </p:txBody>
      </p:sp>
      <p:pic>
        <p:nvPicPr>
          <p:cNvPr id="62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28750" y="4833789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Нижний колонтитул 37"/>
          <p:cNvSpPr>
            <a:spLocks noGrp="1"/>
          </p:cNvSpPr>
          <p:nvPr>
            <p:ph type="ftr" sz="quarter" idx="11"/>
          </p:nvPr>
        </p:nvSpPr>
        <p:spPr>
          <a:xfrm>
            <a:off x="6062663" y="5802164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817504"/>
      </p:ext>
    </p:extLst>
  </p:cSld>
  <p:clrMapOvr>
    <a:masterClrMapping/>
  </p:clrMapOvr>
  <p:transition spd="slow" advClick="0">
    <p:newsflash/>
    <p:sndAc>
      <p:stSnd>
        <p:snd r:embed="rId3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357188" y="357188"/>
            <a:ext cx="8572500" cy="4572000"/>
          </a:xfrm>
          <a:prstGeom prst="roundRect">
            <a:avLst>
              <a:gd name="adj" fmla="val 2853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rgbClr val="FFFFA3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45623"/>
              </p:ext>
            </p:extLst>
          </p:nvPr>
        </p:nvGraphicFramePr>
        <p:xfrm>
          <a:off x="500063" y="500063"/>
          <a:ext cx="3190872" cy="45045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8859"/>
                <a:gridCol w="398859"/>
                <a:gridCol w="398859"/>
                <a:gridCol w="398859"/>
                <a:gridCol w="398859"/>
                <a:gridCol w="398859"/>
                <a:gridCol w="398859"/>
                <a:gridCol w="398859"/>
              </a:tblGrid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5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18A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18A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3929063" y="642938"/>
            <a:ext cx="4714875" cy="1643062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Найдите координаты букв на рисунке и расшифруй имя одного из главных греческих богов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34470"/>
              </p:ext>
            </p:extLst>
          </p:nvPr>
        </p:nvGraphicFramePr>
        <p:xfrm>
          <a:off x="1500188" y="5000625"/>
          <a:ext cx="6643737" cy="135732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</a:tblGrid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(6;6)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(2;3)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(5;8)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(2;5)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(6;4)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(7;6)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(2;5)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(6;4)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(6;6)</a:t>
                      </a:r>
                      <a:endParaRPr lang="ru-RU" sz="2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571604" y="557214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85984" y="5572140"/>
            <a:ext cx="761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28926" y="5572140"/>
            <a:ext cx="7761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86182" y="5572140"/>
            <a:ext cx="6831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5572140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5572140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00760" y="5572140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15140" y="5572140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429520" y="557214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05187" y="4243336"/>
            <a:ext cx="4295903" cy="442674"/>
          </a:xfrm>
          <a:prstGeom prst="roundRect">
            <a:avLst>
              <a:gd name="adj" fmla="val 19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Морская богиня, супруга Посейдона</a:t>
            </a:r>
          </a:p>
        </p:txBody>
      </p:sp>
      <p:pic>
        <p:nvPicPr>
          <p:cNvPr id="42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33997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20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30" name="Блок-схема: альтернативный процесс 29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" y="1428750"/>
            <a:ext cx="7929563" cy="2214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Сколько времени прошло с </a:t>
            </a:r>
            <a:b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10 часов вечера до 7 часов утра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7" y="428605"/>
            <a:ext cx="2857519" cy="86314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5143512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часов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6500826" y="428625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00125" y="642938"/>
            <a:ext cx="6858000" cy="1357312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FA3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Составьте по схеме выражение и найдите его значение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00100" y="2357430"/>
            <a:ext cx="1185858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7280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0870" y="2357430"/>
            <a:ext cx="693808" cy="7088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7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24" y="3500438"/>
            <a:ext cx="1158722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375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43042" y="4643446"/>
            <a:ext cx="1490521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3500438"/>
            <a:ext cx="1187554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</a:t>
            </a:r>
          </a:p>
        </p:txBody>
      </p:sp>
      <p:cxnSp>
        <p:nvCxnSpPr>
          <p:cNvPr id="24" name="Прямая со стрелкой 23"/>
          <p:cNvCxnSpPr>
            <a:stCxn id="19" idx="2"/>
          </p:cNvCxnSpPr>
          <p:nvPr/>
        </p:nvCxnSpPr>
        <p:spPr>
          <a:xfrm rot="16200000" flipH="1">
            <a:off x="1903413" y="2760663"/>
            <a:ext cx="428625" cy="1050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2"/>
          </p:cNvCxnSpPr>
          <p:nvPr/>
        </p:nvCxnSpPr>
        <p:spPr>
          <a:xfrm rot="16200000" flipH="1">
            <a:off x="2691606" y="3242469"/>
            <a:ext cx="433388" cy="82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1" idx="2"/>
          </p:cNvCxnSpPr>
          <p:nvPr/>
        </p:nvCxnSpPr>
        <p:spPr>
          <a:xfrm rot="16200000" flipH="1">
            <a:off x="1647031" y="4004470"/>
            <a:ext cx="428625" cy="849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3" idx="2"/>
          </p:cNvCxnSpPr>
          <p:nvPr/>
        </p:nvCxnSpPr>
        <p:spPr>
          <a:xfrm rot="5400000">
            <a:off x="2547144" y="4239419"/>
            <a:ext cx="428625" cy="379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2143125" y="3857625"/>
            <a:ext cx="71438" cy="714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5" name="Группа 23"/>
          <p:cNvGrpSpPr>
            <a:grpSpLocks/>
          </p:cNvGrpSpPr>
          <p:nvPr/>
        </p:nvGrpSpPr>
        <p:grpSpPr bwMode="auto">
          <a:xfrm>
            <a:off x="2357438" y="2571750"/>
            <a:ext cx="71437" cy="285750"/>
            <a:chOff x="5000628" y="5572140"/>
            <a:chExt cx="71438" cy="285752"/>
          </a:xfrm>
        </p:grpSpPr>
        <p:sp>
          <p:nvSpPr>
            <p:cNvPr id="46" name="Овал 45"/>
            <p:cNvSpPr/>
            <p:nvPr/>
          </p:nvSpPr>
          <p:spPr>
            <a:xfrm>
              <a:off x="5000628" y="5572140"/>
              <a:ext cx="71438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000628" y="5786454"/>
              <a:ext cx="71438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3500430" y="5500702"/>
            <a:ext cx="4998270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375 </a:t>
            </a: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 (</a:t>
            </a:r>
            <a:r>
              <a:rPr lang="ru-RU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7280 : 7) = 390 000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428860" y="3571876"/>
            <a:ext cx="109517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1040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71604" y="4714884"/>
            <a:ext cx="166423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390 000</a:t>
            </a:r>
          </a:p>
        </p:txBody>
      </p:sp>
      <p:pic>
        <p:nvPicPr>
          <p:cNvPr id="51" name="Picture 6" descr="рисованное изображение к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78606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205368"/>
      </p:ext>
    </p:extLst>
  </p:cSld>
  <p:clrMapOvr>
    <a:masterClrMapping/>
  </p:clrMapOvr>
  <p:transition spd="slow" advClick="0">
    <p:newsflash/>
    <p:sndAc>
      <p:stSnd>
        <p:snd r:embed="rId2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285750" y="285750"/>
            <a:ext cx="3357563" cy="714375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FA3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«Блиц-турнир»</a:t>
            </a:r>
          </a:p>
        </p:txBody>
      </p:sp>
      <p:grpSp>
        <p:nvGrpSpPr>
          <p:cNvPr id="29" name="Группа 7"/>
          <p:cNvGrpSpPr>
            <a:grpSpLocks/>
          </p:cNvGrpSpPr>
          <p:nvPr/>
        </p:nvGrpSpPr>
        <p:grpSpPr bwMode="auto">
          <a:xfrm>
            <a:off x="357188" y="1928813"/>
            <a:ext cx="5357812" cy="968375"/>
            <a:chOff x="357158" y="1743492"/>
            <a:chExt cx="5286412" cy="89419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57158" y="1785926"/>
              <a:ext cx="5286412" cy="85176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800" i="1" dirty="0">
                  <a:ln w="28575">
                    <a:solidFill>
                      <a:srgbClr val="C00000"/>
                    </a:solidFill>
                  </a:ln>
                  <a:latin typeface="Georgia" pitchFamily="18" charset="0"/>
                </a:rPr>
                <a:t>б) Найдите число, если его      составляют </a:t>
              </a:r>
              <a:r>
                <a:rPr lang="en-US" sz="2800" i="1" dirty="0">
                  <a:ln w="28575">
                    <a:solidFill>
                      <a:srgbClr val="218A00"/>
                    </a:solidFill>
                  </a:ln>
                  <a:solidFill>
                    <a:srgbClr val="218A00"/>
                  </a:solidFill>
                  <a:latin typeface="Georgia" pitchFamily="18" charset="0"/>
                </a:rPr>
                <a:t>b</a:t>
              </a:r>
              <a:endParaRPr lang="ru-RU" sz="28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endParaRPr>
            </a:p>
          </p:txBody>
        </p:sp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5072066" y="1743492"/>
            <a:ext cx="285752" cy="738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2" name="Формула" r:id="rId4" imgW="152280" imgH="393480" progId="Equation.3">
                    <p:embed/>
                  </p:oleObj>
                </mc:Choice>
                <mc:Fallback>
                  <p:oleObj name="Формула" r:id="rId4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1743492"/>
                          <a:ext cx="285752" cy="738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Прямоугольник 31"/>
          <p:cNvSpPr/>
          <p:nvPr/>
        </p:nvSpPr>
        <p:spPr>
          <a:xfrm>
            <a:off x="357158" y="3006325"/>
            <a:ext cx="5357850" cy="9227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0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в)Найдите 35% от числа </a:t>
            </a:r>
            <a:r>
              <a:rPr lang="ru-RU" sz="30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4077895"/>
            <a:ext cx="5357850" cy="922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г) Найдите число, если его 4% составляют </a:t>
            </a:r>
            <a:r>
              <a:rPr lang="en-US" sz="28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d</a:t>
            </a:r>
            <a:endParaRPr lang="ru-RU" sz="2800" i="1" dirty="0">
              <a:ln w="28575">
                <a:solidFill>
                  <a:srgbClr val="C00000"/>
                </a:solidFill>
              </a:ln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5220903"/>
            <a:ext cx="5357850" cy="9227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 err="1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д</a:t>
            </a:r>
            <a:r>
              <a:rPr lang="en-US" sz="28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)</a:t>
            </a:r>
            <a:r>
              <a:rPr lang="ru-RU" sz="28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 Какую часть число </a:t>
            </a:r>
            <a:r>
              <a:rPr lang="ru-RU" sz="2800" i="1" dirty="0" err="1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х</a:t>
            </a:r>
            <a:r>
              <a:rPr lang="ru-RU" sz="28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 </a:t>
            </a:r>
            <a:r>
              <a:rPr lang="ru-RU" sz="2800" i="1" dirty="0">
                <a:ln w="28575">
                  <a:solidFill>
                    <a:srgbClr val="C00000"/>
                  </a:solidFill>
                </a:ln>
                <a:latin typeface="Georgia" pitchFamily="18" charset="0"/>
              </a:rPr>
              <a:t>составляет от числа </a:t>
            </a:r>
            <a:r>
              <a:rPr lang="ru-RU" sz="2800" i="1" dirty="0">
                <a:ln w="28575">
                  <a:solidFill>
                    <a:srgbClr val="218A00"/>
                  </a:solidFill>
                </a:ln>
                <a:solidFill>
                  <a:srgbClr val="218A00"/>
                </a:solidFill>
                <a:latin typeface="Georgia" pitchFamily="18" charset="0"/>
              </a:rPr>
              <a:t>у</a:t>
            </a:r>
          </a:p>
        </p:txBody>
      </p:sp>
      <p:grpSp>
        <p:nvGrpSpPr>
          <p:cNvPr id="35" name="Группа 16"/>
          <p:cNvGrpSpPr>
            <a:grpSpLocks/>
          </p:cNvGrpSpPr>
          <p:nvPr/>
        </p:nvGrpSpPr>
        <p:grpSpPr bwMode="auto">
          <a:xfrm>
            <a:off x="357188" y="928688"/>
            <a:ext cx="5357812" cy="922337"/>
            <a:chOff x="2643174" y="2000240"/>
            <a:chExt cx="5357850" cy="92274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643174" y="2000240"/>
              <a:ext cx="5357850" cy="9227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800" i="1" dirty="0">
                  <a:ln w="28575">
                    <a:solidFill>
                      <a:srgbClr val="C00000"/>
                    </a:solidFill>
                  </a:ln>
                  <a:latin typeface="Georgia" pitchFamily="18" charset="0"/>
                </a:rPr>
                <a:t>а) Найдите       числа </a:t>
              </a:r>
              <a:r>
                <a:rPr lang="ru-RU" sz="2800" i="1" dirty="0">
                  <a:ln w="28575">
                    <a:solidFill>
                      <a:srgbClr val="218A00"/>
                    </a:solidFill>
                  </a:ln>
                  <a:solidFill>
                    <a:srgbClr val="218A00"/>
                  </a:solidFill>
                  <a:latin typeface="Georgia" pitchFamily="18" charset="0"/>
                </a:rPr>
                <a:t>а</a:t>
              </a: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4857752" y="2143116"/>
            <a:ext cx="285752" cy="738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3" name="Формула" r:id="rId6" imgW="152280" imgH="393480" progId="Equation.3">
                    <p:embed/>
                  </p:oleObj>
                </mc:Choice>
                <mc:Fallback>
                  <p:oleObj name="Формула" r:id="rId6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2" y="2143116"/>
                          <a:ext cx="285752" cy="738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Группа 17"/>
          <p:cNvGrpSpPr>
            <a:grpSpLocks/>
          </p:cNvGrpSpPr>
          <p:nvPr/>
        </p:nvGrpSpPr>
        <p:grpSpPr bwMode="auto">
          <a:xfrm>
            <a:off x="5929313" y="928688"/>
            <a:ext cx="2500312" cy="5214937"/>
            <a:chOff x="5929322" y="928670"/>
            <a:chExt cx="2500330" cy="521497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000760" y="928670"/>
              <a:ext cx="2428892" cy="9286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a:3</a:t>
              </a:r>
              <a:r>
                <a:rPr lang="en-US" sz="4400" i="1" dirty="0">
                  <a:latin typeface="Georgia" pitchFamily="18" charset="0"/>
                  <a:sym typeface="Symbol"/>
                </a:rPr>
                <a:t>2</a:t>
              </a:r>
              <a:endParaRPr lang="ru-RU" sz="4400" i="1" dirty="0">
                <a:latin typeface="Georgia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000760" y="1928802"/>
              <a:ext cx="2428892" cy="9286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b:7</a:t>
              </a:r>
              <a:r>
                <a:rPr lang="en-US" sz="4400" i="1" dirty="0">
                  <a:latin typeface="Georgia" pitchFamily="18" charset="0"/>
                  <a:sym typeface="Symbol"/>
                </a:rPr>
                <a:t>8</a:t>
              </a:r>
              <a:endParaRPr lang="ru-RU" sz="4400" i="1" dirty="0">
                <a:latin typeface="Georgia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929322" y="3000372"/>
              <a:ext cx="2428892" cy="928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c:100</a:t>
              </a:r>
              <a:r>
                <a:rPr lang="en-US" sz="4400" i="1" dirty="0">
                  <a:latin typeface="Georgia" pitchFamily="18" charset="0"/>
                  <a:sym typeface="Symbol"/>
                </a:rPr>
                <a:t>35</a:t>
              </a:r>
              <a:endParaRPr lang="ru-RU" sz="4400" i="1" dirty="0">
                <a:latin typeface="Georgia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29322" y="4071942"/>
              <a:ext cx="2428892" cy="9286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c</a:t>
              </a:r>
              <a:r>
                <a:rPr lang="en-US" sz="4400" i="1" dirty="0">
                  <a:latin typeface="Georgia" pitchFamily="18" charset="0"/>
                  <a:sym typeface="Symbol"/>
                </a:rPr>
                <a:t></a:t>
              </a:r>
              <a:r>
                <a:rPr lang="en-US" sz="4400" i="1" dirty="0">
                  <a:latin typeface="Georgia" pitchFamily="18" charset="0"/>
                </a:rPr>
                <a:t>100:</a:t>
              </a:r>
              <a:r>
                <a:rPr lang="en-US" sz="4400" i="1" dirty="0">
                  <a:latin typeface="Georgia" pitchFamily="18" charset="0"/>
                  <a:sym typeface="Symbol"/>
                </a:rPr>
                <a:t>4</a:t>
              </a:r>
              <a:endParaRPr lang="ru-RU" sz="4400" i="1" dirty="0">
                <a:latin typeface="Georgia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929322" y="5214950"/>
              <a:ext cx="2428892" cy="9286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i="1" dirty="0">
                  <a:latin typeface="Georgia" pitchFamily="18" charset="0"/>
                </a:rPr>
                <a:t>x:</a:t>
              </a:r>
              <a:r>
                <a:rPr lang="en-US" sz="4400" i="1" dirty="0">
                  <a:latin typeface="Georgia" pitchFamily="18" charset="0"/>
                  <a:sym typeface="Symbol"/>
                </a:rPr>
                <a:t>y</a:t>
              </a:r>
              <a:endParaRPr lang="ru-RU" sz="4400" i="1" dirty="0">
                <a:latin typeface="Georgia" pitchFamily="18" charset="0"/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000750" y="357188"/>
            <a:ext cx="2428875" cy="500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ОТВЕТ</a:t>
            </a:r>
          </a:p>
        </p:txBody>
      </p:sp>
      <p:sp>
        <p:nvSpPr>
          <p:cNvPr id="54" name="Нижний колонтитул 2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490756"/>
      </p:ext>
    </p:extLst>
  </p:cSld>
  <p:clrMapOvr>
    <a:masterClrMapping/>
  </p:clrMapOvr>
  <p:transition spd="slow" advClick="0">
    <p:newsflash/>
    <p:sndAc>
      <p:stSnd>
        <p:snd r:embed="rId3" name="Харэ думать!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619250" y="7651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8286808" cy="4786346"/>
          </a:xfrm>
        </p:spPr>
        <p:txBody>
          <a:bodyPr/>
          <a:lstStyle/>
          <a:p>
            <a:r>
              <a:rPr lang="ru-RU" sz="2200" dirty="0" smtClean="0"/>
              <a:t>Буратино, кот </a:t>
            </a:r>
            <a:r>
              <a:rPr lang="ru-RU" sz="2200" dirty="0" err="1" smtClean="0"/>
              <a:t>Матроскин</a:t>
            </a:r>
            <a:r>
              <a:rPr lang="ru-RU" sz="2200" dirty="0" smtClean="0"/>
              <a:t>, пёс Шарик, почтальон Печкин: </a:t>
            </a:r>
            <a:r>
              <a:rPr lang="en-US" sz="2400" dirty="0" smtClean="0">
                <a:hlinkClick r:id="rId2"/>
              </a:rPr>
              <a:t>http://www.yarfoto.ru/klipart67.htm</a:t>
            </a:r>
            <a:endParaRPr lang="ru-RU" sz="2400" dirty="0" smtClean="0"/>
          </a:p>
          <a:p>
            <a:r>
              <a:rPr lang="ru-RU" sz="2200" dirty="0" smtClean="0"/>
              <a:t>Котенок: </a:t>
            </a:r>
            <a:r>
              <a:rPr lang="en-US" sz="2200" dirty="0" smtClean="0">
                <a:hlinkClick r:id="rId3"/>
              </a:rPr>
              <a:t>http://www.solnushki.ru/creative/clip00261</a:t>
            </a:r>
            <a:endParaRPr lang="ru-RU" sz="2200" dirty="0" smtClean="0"/>
          </a:p>
          <a:p>
            <a:r>
              <a:rPr lang="ru-RU" sz="2400" dirty="0" smtClean="0"/>
              <a:t>Колобок: </a:t>
            </a:r>
            <a:r>
              <a:rPr lang="en-US" sz="2400" dirty="0" smtClean="0">
                <a:hlinkClick r:id="rId4"/>
              </a:rPr>
              <a:t>http://www.solnushki.ru/creative/clip005 </a:t>
            </a:r>
            <a:endParaRPr lang="ru-RU" sz="2400" dirty="0" smtClean="0"/>
          </a:p>
          <a:p>
            <a:r>
              <a:rPr lang="ru-RU" sz="2200" dirty="0" smtClean="0"/>
              <a:t>Микки Маус: </a:t>
            </a:r>
            <a:r>
              <a:rPr lang="ru-RU" sz="2200" dirty="0" smtClean="0">
                <a:hlinkClick r:id="rId5"/>
              </a:rPr>
              <a:t>http://andromeda77.free.fr/andromeda/disney.htm</a:t>
            </a:r>
            <a:endParaRPr lang="ru-RU" sz="2200" dirty="0" smtClean="0"/>
          </a:p>
          <a:p>
            <a:r>
              <a:rPr lang="ru-RU" sz="2200" dirty="0" smtClean="0"/>
              <a:t>Транспорт:  </a:t>
            </a:r>
            <a:r>
              <a:rPr lang="ru-RU" sz="2200" dirty="0" smtClean="0">
                <a:hlinkClick r:id="rId6"/>
              </a:rPr>
              <a:t>http://animashky.ru/index/0-24?9</a:t>
            </a:r>
            <a:endParaRPr lang="ru-RU" sz="2200" dirty="0" smtClean="0"/>
          </a:p>
          <a:p>
            <a:r>
              <a:rPr lang="ru-RU" sz="2200" dirty="0" smtClean="0"/>
              <a:t>Винни-Пух: </a:t>
            </a:r>
            <a:r>
              <a:rPr lang="ru-RU" sz="2200" dirty="0" smtClean="0">
                <a:hlinkClick r:id="rId7"/>
              </a:rPr>
              <a:t>http://media.prazdnik-land.ru/media/photologue/ArticlePicture/cache/168_image200x130.jpeg</a:t>
            </a:r>
            <a:endParaRPr lang="ru-RU" sz="2200" dirty="0" smtClean="0"/>
          </a:p>
          <a:p>
            <a:r>
              <a:rPr lang="ru-RU" sz="2200" dirty="0" smtClean="0"/>
              <a:t>Рисунки «Своя игра»-авторские, выполнены с помощью автофигур.</a:t>
            </a:r>
          </a:p>
          <a:p>
            <a:r>
              <a:rPr lang="ru-RU" sz="2200" dirty="0" smtClean="0"/>
              <a:t>Транспортир: ПО интерактивной доски </a:t>
            </a:r>
            <a:r>
              <a:rPr lang="en-US" sz="2200" dirty="0" err="1" smtClean="0"/>
              <a:t>StarBord</a:t>
            </a:r>
            <a:endParaRPr lang="ru-RU" sz="2200" dirty="0" smtClean="0"/>
          </a:p>
          <a:p>
            <a:r>
              <a:rPr lang="ru-RU" sz="2000" dirty="0" err="1" smtClean="0"/>
              <a:t>Петерсон</a:t>
            </a:r>
            <a:r>
              <a:rPr lang="ru-RU" sz="2000" dirty="0" smtClean="0"/>
              <a:t> Л. Г. Математика. 4 класс. Часть 1-3.- М.: «</a:t>
            </a:r>
            <a:r>
              <a:rPr lang="ru-RU" sz="2000" dirty="0" err="1" smtClean="0"/>
              <a:t>Ювента</a:t>
            </a:r>
            <a:r>
              <a:rPr lang="ru-RU" sz="2000" dirty="0" smtClean="0"/>
              <a:t>», 2008.</a:t>
            </a:r>
          </a:p>
          <a:p>
            <a:r>
              <a:rPr lang="ru-RU" sz="2000" dirty="0" err="1" smtClean="0"/>
              <a:t>Петерсон</a:t>
            </a:r>
            <a:r>
              <a:rPr lang="ru-RU" sz="2000" dirty="0" smtClean="0"/>
              <a:t> Л. Г. Математика. 3 класс. Часть 1-3.- М.: «</a:t>
            </a:r>
            <a:r>
              <a:rPr lang="ru-RU" sz="2000" dirty="0" err="1" smtClean="0"/>
              <a:t>Ювента</a:t>
            </a:r>
            <a:r>
              <a:rPr lang="ru-RU" sz="2000" dirty="0" smtClean="0"/>
              <a:t>», 2008.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3937" y="332656"/>
            <a:ext cx="73404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Используемые ресурсы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30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1571625"/>
            <a:ext cx="7215188" cy="1714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Какая из величин больше и на сколько 6 км </a:t>
            </a: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 </a:t>
            </a: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м или </a:t>
            </a: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752</a:t>
            </a: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 м?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7" y="428605"/>
            <a:ext cx="2857519" cy="86314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4071942"/>
            <a:ext cx="2286016" cy="17366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км 48 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 больше на 5км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296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6357950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777061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40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5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3000" y="1428750"/>
            <a:ext cx="6143625" cy="1428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Какую часть дециметра</a:t>
            </a:r>
            <a:b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 составляют </a:t>
            </a: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мм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7" y="428605"/>
            <a:ext cx="2857519" cy="86314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grpSp>
        <p:nvGrpSpPr>
          <p:cNvPr id="2057" name="Группа 14"/>
          <p:cNvGrpSpPr>
            <a:grpSpLocks/>
          </p:cNvGrpSpPr>
          <p:nvPr/>
        </p:nvGrpSpPr>
        <p:grpSpPr bwMode="auto">
          <a:xfrm>
            <a:off x="5786438" y="4143375"/>
            <a:ext cx="2786062" cy="785813"/>
            <a:chOff x="5500694" y="4786322"/>
            <a:chExt cx="3000396" cy="78581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00694" y="4857760"/>
              <a:ext cx="3000396" cy="64698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b="1" i="1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7мм=       дм</a:t>
              </a:r>
            </a:p>
          </p:txBody>
        </p:sp>
        <p:graphicFrame>
          <p:nvGraphicFramePr>
            <p:cNvPr id="2050" name="Object 1"/>
            <p:cNvGraphicFramePr>
              <a:graphicFrameLocks noChangeAspect="1"/>
            </p:cNvGraphicFramePr>
            <p:nvPr/>
          </p:nvGraphicFramePr>
          <p:xfrm>
            <a:off x="6929454" y="4786322"/>
            <a:ext cx="557212" cy="785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Формула" r:id="rId6" imgW="279360" imgH="393480" progId="Equation.3">
                    <p:embed/>
                  </p:oleObj>
                </mc:Choice>
                <mc:Fallback>
                  <p:oleObj name="Формула" r:id="rId6" imgW="279360" imgH="393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54" y="4786322"/>
                          <a:ext cx="557212" cy="785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10"/>
          <p:cNvGrpSpPr/>
          <p:nvPr/>
        </p:nvGrpSpPr>
        <p:grpSpPr>
          <a:xfrm>
            <a:off x="5786446" y="3143248"/>
            <a:ext cx="2786082" cy="2378600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 bwMode="auto">
          <a:xfrm>
            <a:off x="7715272" y="428604"/>
            <a:ext cx="962627" cy="695265"/>
          </a:xfrm>
          <a:prstGeom prst="beve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50</a:t>
            </a:r>
          </a:p>
        </p:txBody>
      </p:sp>
      <p:sp>
        <p:nvSpPr>
          <p:cNvPr id="44" name="Скругленный прямоугольник 43">
            <a:hlinkClick r:id="rId3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63" y="1571625"/>
            <a:ext cx="7000875" cy="1714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Найди число килограммов </a:t>
            </a:r>
            <a:b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а</a:t>
            </a:r>
            <a:r>
              <a:rPr lang="ru-RU" sz="3200" b="1" i="1" dirty="0">
                <a:solidFill>
                  <a:schemeClr val="tx1"/>
                </a:solidFill>
                <a:latin typeface="Georgia" pitchFamily="18" charset="0"/>
              </a:rPr>
              <a:t> центнерах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7" y="428605"/>
            <a:ext cx="2857519" cy="863144"/>
          </a:xfrm>
          <a:prstGeom prst="roundRect">
            <a:avLst>
              <a:gd name="adj" fmla="val 649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Единицы </a:t>
            </a:r>
            <a:b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измерения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4572008"/>
            <a:ext cx="177683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100а кг 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3143240" y="3857628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8A00"/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218A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28596" y="428604"/>
            <a:ext cx="1857388" cy="64698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ДРОБИ</a:t>
            </a:r>
          </a:p>
        </p:txBody>
      </p:sp>
      <p:sp>
        <p:nvSpPr>
          <p:cNvPr id="38" name="Багетная рамка 37"/>
          <p:cNvSpPr/>
          <p:nvPr/>
        </p:nvSpPr>
        <p:spPr bwMode="auto">
          <a:xfrm>
            <a:off x="7752777" y="428604"/>
            <a:ext cx="962627" cy="858857"/>
          </a:xfrm>
          <a:prstGeom prst="bevel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571500" y="6000750"/>
            <a:ext cx="2857500" cy="357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Продолжить игру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929063" y="6000750"/>
            <a:ext cx="1500187" cy="3571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II</a:t>
            </a:r>
            <a:r>
              <a:rPr lang="ru-RU" b="1" dirty="0">
                <a:solidFill>
                  <a:schemeClr val="tx1"/>
                </a:solidFill>
              </a:rPr>
              <a:t> РАУНД</a:t>
            </a:r>
          </a:p>
        </p:txBody>
      </p:sp>
      <p:grpSp>
        <p:nvGrpSpPr>
          <p:cNvPr id="3080" name="Group 50"/>
          <p:cNvGrpSpPr>
            <a:grpSpLocks/>
          </p:cNvGrpSpPr>
          <p:nvPr/>
        </p:nvGrpSpPr>
        <p:grpSpPr bwMode="auto">
          <a:xfrm>
            <a:off x="1500188" y="3214688"/>
            <a:ext cx="4692650" cy="2663825"/>
            <a:chOff x="519" y="1008"/>
            <a:chExt cx="4719" cy="2695"/>
          </a:xfrm>
        </p:grpSpPr>
        <p:grpSp>
          <p:nvGrpSpPr>
            <p:cNvPr id="3084" name="Group 40"/>
            <p:cNvGrpSpPr>
              <a:grpSpLocks/>
            </p:cNvGrpSpPr>
            <p:nvPr/>
          </p:nvGrpSpPr>
          <p:grpSpPr bwMode="auto">
            <a:xfrm>
              <a:off x="2846" y="1344"/>
              <a:ext cx="2392" cy="2359"/>
              <a:chOff x="805" y="1207"/>
              <a:chExt cx="2392" cy="2359"/>
            </a:xfrm>
          </p:grpSpPr>
          <p:sp>
            <p:nvSpPr>
              <p:cNvPr id="3093" name="AutoShape 36"/>
              <p:cNvSpPr>
                <a:spLocks noChangeArrowheads="1"/>
              </p:cNvSpPr>
              <p:nvPr/>
            </p:nvSpPr>
            <p:spPr bwMode="auto">
              <a:xfrm>
                <a:off x="805" y="2555"/>
                <a:ext cx="2392" cy="69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94" name="AutoShape 37"/>
              <p:cNvSpPr>
                <a:spLocks noChangeArrowheads="1"/>
              </p:cNvSpPr>
              <p:nvPr/>
            </p:nvSpPr>
            <p:spPr bwMode="auto">
              <a:xfrm rot="7210861">
                <a:off x="544" y="2046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95" name="AutoShape 38"/>
              <p:cNvSpPr>
                <a:spLocks noChangeArrowheads="1"/>
              </p:cNvSpPr>
              <p:nvPr/>
            </p:nvSpPr>
            <p:spPr bwMode="auto">
              <a:xfrm rot="-7175369">
                <a:off x="1134" y="2047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5" name="Group 41"/>
            <p:cNvGrpSpPr>
              <a:grpSpLocks/>
            </p:cNvGrpSpPr>
            <p:nvPr/>
          </p:nvGrpSpPr>
          <p:grpSpPr bwMode="auto">
            <a:xfrm flipV="1">
              <a:off x="1710" y="1008"/>
              <a:ext cx="2358" cy="2359"/>
              <a:chOff x="839" y="1207"/>
              <a:chExt cx="2358" cy="2359"/>
            </a:xfrm>
          </p:grpSpPr>
          <p:sp>
            <p:nvSpPr>
              <p:cNvPr id="3090" name="AutoShape 42"/>
              <p:cNvSpPr>
                <a:spLocks noChangeArrowheads="1"/>
              </p:cNvSpPr>
              <p:nvPr/>
            </p:nvSpPr>
            <p:spPr bwMode="auto">
              <a:xfrm>
                <a:off x="839" y="2568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91" name="AutoShape 43"/>
              <p:cNvSpPr>
                <a:spLocks noChangeArrowheads="1"/>
              </p:cNvSpPr>
              <p:nvPr/>
            </p:nvSpPr>
            <p:spPr bwMode="auto">
              <a:xfrm rot="7210861">
                <a:off x="544" y="2046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92" name="AutoShape 44"/>
              <p:cNvSpPr>
                <a:spLocks noChangeArrowheads="1"/>
              </p:cNvSpPr>
              <p:nvPr/>
            </p:nvSpPr>
            <p:spPr bwMode="auto">
              <a:xfrm rot="-7175369">
                <a:off x="1134" y="2047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6" name="Group 46"/>
            <p:cNvGrpSpPr>
              <a:grpSpLocks/>
            </p:cNvGrpSpPr>
            <p:nvPr/>
          </p:nvGrpSpPr>
          <p:grpSpPr bwMode="auto">
            <a:xfrm>
              <a:off x="519" y="1344"/>
              <a:ext cx="2399" cy="2359"/>
              <a:chOff x="828" y="1207"/>
              <a:chExt cx="2399" cy="2359"/>
            </a:xfrm>
          </p:grpSpPr>
          <p:sp>
            <p:nvSpPr>
              <p:cNvPr id="3087" name="AutoShape 47"/>
              <p:cNvSpPr>
                <a:spLocks noChangeArrowheads="1"/>
              </p:cNvSpPr>
              <p:nvPr/>
            </p:nvSpPr>
            <p:spPr bwMode="auto">
              <a:xfrm>
                <a:off x="828" y="2555"/>
                <a:ext cx="2399" cy="69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88" name="AutoShape 48"/>
              <p:cNvSpPr>
                <a:spLocks noChangeArrowheads="1"/>
              </p:cNvSpPr>
              <p:nvPr/>
            </p:nvSpPr>
            <p:spPr bwMode="auto">
              <a:xfrm rot="7210861">
                <a:off x="557" y="2046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089" name="AutoShape 49"/>
              <p:cNvSpPr>
                <a:spLocks noChangeArrowheads="1"/>
              </p:cNvSpPr>
              <p:nvPr/>
            </p:nvSpPr>
            <p:spPr bwMode="auto">
              <a:xfrm rot="-7175369">
                <a:off x="1134" y="2047"/>
                <a:ext cx="2358" cy="68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081" name="AutoShape 51"/>
          <p:cNvSpPr>
            <a:spLocks noChangeArrowheads="1"/>
          </p:cNvSpPr>
          <p:nvPr/>
        </p:nvSpPr>
        <p:spPr bwMode="auto">
          <a:xfrm>
            <a:off x="1928813" y="1071563"/>
            <a:ext cx="5643562" cy="2357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200" b="1" i="1">
                <a:latin typeface="Georgia" pitchFamily="18" charset="0"/>
              </a:rPr>
              <a:t>Какая часть фигуры закрашена </a:t>
            </a:r>
            <a:br>
              <a:rPr lang="ru-RU" sz="2200" b="1" i="1">
                <a:latin typeface="Georgia" pitchFamily="18" charset="0"/>
              </a:rPr>
            </a:br>
            <a:r>
              <a:rPr lang="ru-RU" sz="2200" b="1" i="1">
                <a:latin typeface="Georgia" pitchFamily="18" charset="0"/>
              </a:rPr>
              <a:t>красным цветом?</a:t>
            </a:r>
          </a:p>
          <a:p>
            <a:pPr algn="ctr">
              <a:lnSpc>
                <a:spcPct val="150000"/>
              </a:lnSpc>
            </a:pPr>
            <a:r>
              <a:rPr lang="ru-RU" sz="2200" b="1" i="1">
                <a:latin typeface="Georgia" pitchFamily="18" charset="0"/>
              </a:rPr>
              <a:t>Какая часть фигуры закрашена </a:t>
            </a:r>
            <a:br>
              <a:rPr lang="ru-RU" sz="2200" b="1" i="1">
                <a:latin typeface="Georgia" pitchFamily="18" charset="0"/>
              </a:rPr>
            </a:br>
            <a:r>
              <a:rPr lang="ru-RU" sz="2200" b="1" i="1">
                <a:latin typeface="Georgia" pitchFamily="18" charset="0"/>
              </a:rPr>
              <a:t>синим  цветом?</a:t>
            </a:r>
          </a:p>
          <a:p>
            <a:pPr algn="ctr"/>
            <a:endParaRPr lang="ru-RU" b="1"/>
          </a:p>
        </p:txBody>
      </p:sp>
      <p:graphicFrame>
        <p:nvGraphicFramePr>
          <p:cNvPr id="24" name="Object 1"/>
          <p:cNvGraphicFramePr>
            <a:graphicFrameLocks noChangeAspect="1"/>
          </p:cNvGraphicFramePr>
          <p:nvPr/>
        </p:nvGraphicFramePr>
        <p:xfrm>
          <a:off x="6740525" y="3952875"/>
          <a:ext cx="154622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Формула" r:id="rId5" imgW="850680" imgH="736560" progId="Equation.3">
                  <p:embed/>
                </p:oleObj>
              </mc:Choice>
              <mc:Fallback>
                <p:oleObj name="Формула" r:id="rId5" imgW="850680" imgH="736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3952875"/>
                        <a:ext cx="1546225" cy="13350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9050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20"/>
          <p:cNvGrpSpPr/>
          <p:nvPr/>
        </p:nvGrpSpPr>
        <p:grpSpPr>
          <a:xfrm>
            <a:off x="6429388" y="3571876"/>
            <a:ext cx="2286016" cy="2092848"/>
            <a:chOff x="6500826" y="4286256"/>
            <a:chExt cx="1500198" cy="17356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500826" y="4286256"/>
              <a:ext cx="1500198" cy="171451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" name="Picture 1" descr="C:\Users\User\Pictures\презент\бур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43702" y="4357694"/>
              <a:ext cx="1000132" cy="1664220"/>
            </a:xfrm>
            <a:prstGeom prst="rect">
              <a:avLst/>
            </a:prstGeom>
            <a:noFill/>
          </p:spPr>
        </p:pic>
      </p:grp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2181</TotalTime>
  <Words>1428</Words>
  <Application>Microsoft Office PowerPoint</Application>
  <PresentationFormat>Экран (4:3)</PresentationFormat>
  <Paragraphs>584</Paragraphs>
  <Slides>52</Slides>
  <Notes>42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Аспект</vt:lpstr>
      <vt:lpstr>Формула</vt:lpstr>
      <vt:lpstr>Своя игра  по математике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Пользователь Windows</cp:lastModifiedBy>
  <cp:revision>405</cp:revision>
  <dcterms:created xsi:type="dcterms:W3CDTF">2009-10-31T10:52:34Z</dcterms:created>
  <dcterms:modified xsi:type="dcterms:W3CDTF">2023-02-13T06:08:04Z</dcterms:modified>
</cp:coreProperties>
</file>